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8" r:id="rId3"/>
    <p:sldId id="267" r:id="rId4"/>
    <p:sldId id="699" r:id="rId5"/>
    <p:sldId id="702" r:id="rId6"/>
    <p:sldId id="280" r:id="rId7"/>
    <p:sldId id="276" r:id="rId8"/>
    <p:sldId id="278" r:id="rId9"/>
    <p:sldId id="279" r:id="rId10"/>
    <p:sldId id="282" r:id="rId11"/>
    <p:sldId id="703" r:id="rId12"/>
    <p:sldId id="272" r:id="rId13"/>
    <p:sldId id="704" r:id="rId14"/>
    <p:sldId id="270" r:id="rId15"/>
    <p:sldId id="705" r:id="rId16"/>
    <p:sldId id="706" r:id="rId17"/>
    <p:sldId id="707" r:id="rId18"/>
    <p:sldId id="708" r:id="rId19"/>
    <p:sldId id="714" r:id="rId20"/>
    <p:sldId id="715" r:id="rId21"/>
    <p:sldId id="716" r:id="rId22"/>
    <p:sldId id="717" r:id="rId23"/>
    <p:sldId id="718" r:id="rId24"/>
    <p:sldId id="711" r:id="rId25"/>
    <p:sldId id="712" r:id="rId26"/>
    <p:sldId id="719" r:id="rId27"/>
    <p:sldId id="721" r:id="rId28"/>
    <p:sldId id="709" r:id="rId29"/>
    <p:sldId id="264" r:id="rId30"/>
    <p:sldId id="698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5115-B88F-4EB8-B974-942E41A8B88A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63A8-207C-49C9-8AFB-0479F4088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07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10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1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A63A8-207C-49C9-8AFB-0479F4088764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0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D850-06F2-468B-8D00-82BB8088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B8B705-F4CE-4804-B94B-930DE3D8A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A6EDA1-8754-4875-83FD-1BD75F1E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E1B26-5FBE-4BED-AECF-710A274B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649071-40B6-44B5-98C3-90CCEDF8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39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34B60-5F4E-4294-9A09-EB559A0D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ECEE7C-EBAC-43DC-A47D-561B79219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1DBE5-E751-4132-8DA7-9ADC89F1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AB7633-B639-4EB8-8B89-2E58B506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67E11-9A7C-4953-B662-D687458D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96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91EE30-79E0-426A-8147-98468D9DC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A2ECF3-9712-40B1-892B-11A4B372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3E8395-92B9-4A9C-96B3-DF3CA230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28E255-5061-478C-88B8-157323A3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23CC4F-E5C7-423E-9124-7E305ACE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54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97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84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1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26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2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8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4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E1929-4007-443B-B2DE-5157200E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1997A4-018A-48EA-B732-26079379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28FD57-2D24-4A7B-B842-8AB05FBA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5FDCD6-7F19-40C4-8CEA-884B47BB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0FA38-332F-4184-A30C-D88CB5AB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2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92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3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2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05F90-5B43-444F-B1BF-035599B5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EA1765-B640-4B1C-9F4D-CC05DEE0E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D3289B-6C6F-4030-AF9D-49CAC3AA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6EB93E-6218-48D6-B2B6-4FF3DC40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1CC3F-E7C1-4CDE-B4E5-BBD3752A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4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41C0A-3C33-4C92-AEF2-E9318C66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23A31E-EA4C-437C-8E93-98F98CD29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FE524C-2C1B-44B6-A5F6-37742506A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E2B66B-5FD8-47BF-A4DC-571376BB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B30762-8B22-488E-B581-AA00688D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956A47-9AD9-4575-A1FD-FF92ED1C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06DF7-0F7A-4C0C-9CDA-FF349091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C51D56-9E67-429E-9B48-D5F693C5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D7D5BB-844D-40C4-AADF-52076C633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F5B53B-C3B6-49A3-8116-F7A413A71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EEC562-169D-4C33-A709-3F0655BC3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0E83A9-595C-43C1-B3EF-34D8A905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CE47E6-4201-4D1D-AC41-C12276D8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DBFABA-C4F6-4187-8648-3D9D162F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5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3C997-52AA-4062-9D07-F5CAC989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0AFDEE-10FE-4105-A173-11A9523D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EDA4F2-96B6-4F87-97C3-6F90F28C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8B153C-36FD-430F-BCF3-5CA8A9E5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18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D35867-997E-4300-96B9-0480D041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9175CD-8E06-483A-8A70-6DB51056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12CDF1-1DAD-4AF2-889D-2E7F1061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5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E789D-11F6-4F49-988D-BD95163B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44DCC6-60FD-42F7-9597-8F3056E4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B41A64-A3E9-4D90-8DAE-093C5469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C904A4-1DAB-4D1D-AC4B-EA113754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1BD235-A75C-4FC8-B06A-0F491500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2BB70E-ACF6-4442-A90B-301AEACF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26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9B7CF-E042-43CF-93EB-818BE5A1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0B73C9-F7A0-418F-9B04-4C0649140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0D599BB-F79B-42D5-8086-20F34DCAF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6225E5-82FC-49AA-BFC6-7B9D7067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CA700E-4FFB-427A-9A57-56FBB899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E6B5A6-AB00-43A3-AA3A-54E6461D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45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683D9D-F01C-4FB1-B0FE-8D49738E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719E27-D7E1-4F5C-BFE5-BA177C3A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D56A0F-C341-4FBC-9FFA-C06C620BB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2F5E-8ACF-4DDE-8B9C-B4CA8BF87047}" type="datetimeFigureOut">
              <a:rPr lang="pt-BR" smtClean="0"/>
              <a:t>19/01/2021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11F3CC-152F-43B8-99A7-04D343CDD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2D6DF0-0446-4D18-A15A-4C25FB56B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033D-0A44-497C-8A99-5BB9B2DE8F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20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19/01/2021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mailto:visapiaui@yahoo.com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0897" y="968592"/>
            <a:ext cx="10471280" cy="49811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ENCONTRO DE GESTORES E TÉCNICOS DAS SMS E VISAS MUNICIPAIS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DESCENTRALIZAÇÃO DAS AÇÕES DE VISA COM FOCO NO RISCO SANITÁRIO E NA LEI DA LIBERDADE ECONÔMICA</a:t>
            </a:r>
            <a:r>
              <a:rPr lang="pt-BR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pt-BR" sz="1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Maria Veloso Soares/Iolanda Cunha Soares</a:t>
            </a: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</a:t>
            </a: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JANEIRO /2021</a:t>
            </a:r>
          </a:p>
          <a:p>
            <a:pPr marL="0" indent="0" algn="ct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C:\Users\cyntia.veras.DIVISA\Desktop\saude e brasa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67" y="5949967"/>
            <a:ext cx="2818131" cy="65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6" y="247648"/>
            <a:ext cx="1472103" cy="144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GF MS Anvisa SUS periodo eleioral2.jpg"/>
          <p:cNvPicPr>
            <a:picLocks noChangeAspect="1"/>
          </p:cNvPicPr>
          <p:nvPr/>
        </p:nvPicPr>
        <p:blipFill rotWithShape="1">
          <a:blip r:embed="rId4" cstate="print"/>
          <a:srcRect l="17784" t="-1" r="30595" b="-19859"/>
          <a:stretch/>
        </p:blipFill>
        <p:spPr>
          <a:xfrm>
            <a:off x="4144985" y="5995894"/>
            <a:ext cx="2412372" cy="560698"/>
          </a:xfrm>
          <a:prstGeom prst="rect">
            <a:avLst/>
          </a:prstGeom>
        </p:spPr>
      </p:pic>
      <p:pic>
        <p:nvPicPr>
          <p:cNvPr id="8" name="Imagem 7" descr="GF MS Anvisa SUS periodo eleioral2.jpg"/>
          <p:cNvPicPr>
            <a:picLocks noChangeAspect="1"/>
          </p:cNvPicPr>
          <p:nvPr/>
        </p:nvPicPr>
        <p:blipFill rotWithShape="1">
          <a:blip r:embed="rId4" cstate="print"/>
          <a:srcRect r="85262"/>
          <a:stretch/>
        </p:blipFill>
        <p:spPr>
          <a:xfrm>
            <a:off x="2063283" y="5731082"/>
            <a:ext cx="1244147" cy="8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4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043" y="228600"/>
            <a:ext cx="9993086" cy="587829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HISTÓRICO NO PIAUÍ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478" y="1354014"/>
            <a:ext cx="11437956" cy="44878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Publicação da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SESAPI/GAB N° 1313/2015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dispõe  sobre o processo de licenciamento sanitário do micro empreendedor individual, do empreendimento familiar rural e do empreendimento econômico solidário e dá outras providências.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Art. 10. A licença sanitária inicial ou renovação poderá ser concedida pela autoridade competente aos estabelecimentos que realizem atividades classificadas como de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risco sanitário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sem realização prévia de inspeção sanitária, avaliando-se a documentação apresentada e quando for o caso, o cumprimento das adequações referentes ao seu licenciamento sanitário anterior.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t-BR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580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0750" y="339460"/>
            <a:ext cx="7905750" cy="73259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HISTÓRICO NO PIAUÍ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025" y="1072055"/>
            <a:ext cx="11539472" cy="5596759"/>
          </a:xfrm>
        </p:spPr>
        <p:txBody>
          <a:bodyPr/>
          <a:lstStyle/>
          <a:p>
            <a:pPr marL="0" indent="0">
              <a:buNone/>
            </a:pP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Divulgação da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RDC 49/13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 1313/2015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III Encontro Piauiense de Vigilância sanitária.                      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3" y="2840187"/>
            <a:ext cx="5197137" cy="37657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23" y="2840187"/>
            <a:ext cx="5742940" cy="38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6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877" y="189284"/>
            <a:ext cx="6160477" cy="74270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HISTÓRICO NO PIAUÍ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3385" y="931986"/>
            <a:ext cx="10650415" cy="5244977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00000"/>
              </a:lnSpc>
            </a:pP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Técnicos das VISA’S Estaduais se reúnem para propor a </a:t>
            </a: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do Risco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Ocorre em Recife a Reunião com Diretores das VISA’S Estaduais do Nordeste, gerando o 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Compilado Inicial da Classificação de Risco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dilema para a VISA Estadual do Piauí era correlacionar o </a:t>
            </a: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CNAE com as atividades de escopo de VISA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SESAPI, 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da 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DIVISA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 a </a:t>
            </a: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665/16</a:t>
            </a:r>
            <a:r>
              <a:rPr lang="pt-BR" sz="9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atender a uma demanda da Junta Comercial com o objetivo de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o Piauí à REDESIM</a:t>
            </a:r>
            <a:r>
              <a:rPr lang="pt-BR" sz="9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O processo de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licenciamento sanitário inicial 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dos estabelecimentos sujeitos a vigilância sanitária passa a ser feito por meio do </a:t>
            </a:r>
            <a:r>
              <a:rPr lang="pt-BR" sz="9600" b="1" dirty="0">
                <a:latin typeface="Arial" panose="020B0604020202020204" pitchFamily="34" charset="0"/>
                <a:cs typeface="Arial" panose="020B0604020202020204" pitchFamily="34" charset="0"/>
              </a:rPr>
              <a:t>Sistema Piauí Digital</a:t>
            </a:r>
            <a:r>
              <a:rPr lang="pt-BR" sz="9600" dirty="0">
                <a:latin typeface="Arial" panose="020B0604020202020204" pitchFamily="34" charset="0"/>
                <a:cs typeface="Arial" panose="020B0604020202020204" pitchFamily="34" charset="0"/>
              </a:rPr>
              <a:t>, no site da Junta Comercial do Piauí.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9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92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0090" y="-1325563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298" y="536029"/>
            <a:ext cx="11494072" cy="6321971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SESAPI/GAB Nº 665/16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DIVISA se torna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pioneira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das competências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VISA’S Estadual, Municipais, com competências específicas da GEVISA / VISA Municipal de Teresina-PI,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o enfoque da Classificação do Risco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SESAPI/GAB Nº 665/16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elencou a competência dos municípios / SMS / VISA Municipal considerando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baixo e o alto risco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havendo uma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nos parâmetros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estabeleciam essa competência, que antes referiam-se à população / nº de habitantes do município e a estruturação da VISA Municipal, designando apenas os serviços de baixo risco para fiscalização municipal.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Portaria vem contribuindo para o fortalecimento da </a:t>
            </a:r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Descentralização das ações de VISA no Piauí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princípio do SUS essencial para efetivar o controle sanitário de forma abrangente e eficiente.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30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9615" y="756139"/>
            <a:ext cx="11148647" cy="5468815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em 2017 a ANVISA, através da RDC Nº 153/17 e Instrução Normativa Nº 16/17, estabeleceu a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Classificação Nacional de Atividades Econômicas por Grau de Risco para fins de licenciamento sanitário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decorrência da nova legislação estabelecida pela ANVISA a SESAPI/GAB., através da DIVISA, estabelece a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0016/19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dispõe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sobre o processo de licenciamento sanitário de estabelecimentos/serviços de interesse da vigilância sanitária no estado do Piauí,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revogando a Portaria Nº 665/16.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70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607" y="172673"/>
            <a:ext cx="10193216" cy="81206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DE RISCO DA PORTARIA Nº 0016/19 </a:t>
            </a: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7877" y="861646"/>
            <a:ext cx="10755923" cy="53153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17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 risco das atividades econômicas de interesse da vigilância sanitária estão classificados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"baixo", "baixo com perguntas" e "alto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", conforme tabela CNAE-Fiscal do IBGE adaptada para a Vigilância Sanitária disponível no Anexos V a VIII desta Portaria.</a:t>
            </a:r>
          </a:p>
          <a:p>
            <a:pPr algn="just">
              <a:lnSpc>
                <a:spcPct val="120000"/>
              </a:lnSpc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18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classificação de risco será utilizada para a priorização das ações de Vigilância Sanitária.</a:t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classificação de risco das atividades desta portaria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mudar conforme a avaliação da autoridade sanitária e às condições do estabelecimento.</a:t>
            </a:r>
          </a:p>
          <a:p>
            <a:pPr algn="just">
              <a:lnSpc>
                <a:spcPct val="120000"/>
              </a:lnSpc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3º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alto risco de competência do estado podem ser descentralizado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 para Municípios, desde que a equipe da </a:t>
            </a:r>
            <a:r>
              <a:rPr lang="pt-BR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Municipal seja capacitada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que o processo de fiscalização/monitoramento/licenciamento seja executado em obediência a legislação. 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4872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2707" y="675249"/>
            <a:ext cx="10720754" cy="5586120"/>
          </a:xfrm>
        </p:spPr>
        <p:txBody>
          <a:bodyPr/>
          <a:lstStyle/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</a:p>
          <a:p>
            <a:pPr marL="0" indent="0" algn="just">
              <a:buNone/>
            </a:pPr>
            <a:endParaRPr lang="pt-B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-Publicação da  Resolução Nº51 do CGSIM: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Versa sobre a definição de baixo risco para os fins da medida provisória nº881 de abril de 2019;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Define o conceito de Baixo Risco A , Médio Risco ou Baixo Risco tipo B, e Alto Risco e Qualifica as atividades.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-Publicação da  Lei Nº13.874 de 20/09/19-Lei da Liberdade Econômica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89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Interface da Lei 13.874/19  e Portaria SESAPI/GAB 16/19  sobre o Licenciamento Sanitário no Piauí </a:t>
            </a:r>
          </a:p>
          <a:p>
            <a:pPr marL="0" indent="0" algn="ctr">
              <a:buNone/>
            </a:pPr>
            <a:endParaRPr lang="pt-BR" sz="3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23" y="365129"/>
            <a:ext cx="1472103" cy="144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6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551793" y="583320"/>
          <a:ext cx="11319641" cy="5770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9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43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295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ATIVIDADES DE BAIXO RISCO OU "BAIXO RISCO A"</a:t>
                      </a:r>
                      <a:endParaRPr lang="pt-BR" sz="9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V, VI, VII e VIII (competência Estadual, competência Municipal, competência Estadual e Município de Teresina, competência Estadual e municipal incluindo Capital)</a:t>
                      </a:r>
                      <a:endParaRPr lang="pt-BR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CLASSIFICAÇÃO DE RISCO</a:t>
                      </a:r>
                      <a:endParaRPr lang="pt-BR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COMPETENCIA</a:t>
                      </a:r>
                      <a:endParaRPr lang="pt-BR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N°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Item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CNAE 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Descrição - 287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Descrição - 51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5590-6/01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Albergues, exceto assistenciais (Código CNAE:5590601)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7729-2/03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Aluguel de material médico (Código CNAE:7729203)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ESTADO E CAPITAL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fisioterapia (Código CNAE:8650004)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8650-0/06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fonoaudiologia (Código CNAE:8650006)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XXXVI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profissionais da nutrição (Código CNAE:8650002)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psicologia psicanálise (Código CNAE:8650003)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8650-0/05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de terapia ocupacional (Código CNAE:8650005)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39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XLI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7500-1/00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Atividades veterinárias (Código CNAE:7500100), desde que o resultado do exercício da atividade não incluirá a comercialização e/ou uso de medicamentos controlados e/ou equipamentos de diagnóstico por imagem.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XLIII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5611-2/02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Bares e outros estabelecimentos especializados em servir bebidas (Código CNAE:5611202)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5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10.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XLIV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9602-5/01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Cabeleireiros, manicure e pedicure (Código CNAE:9602501)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3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536029" y="599088"/>
          <a:ext cx="11225047" cy="5959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0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4635-4/01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água mineral (Código CNAE:4635401)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4635-4/02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cerveja, chope e refrigerante (Código CNAE:4635402)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4637-1/07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chocolates, confeitos, balas, bombons e semelhantes (Código CNAE:4637107)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4686-9/02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embalagens (Código CNAE:4686902)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3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4691-5/00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mercadorias em geral, com predominância de produtos alimentícios (Código CNAE:4691500)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4637-1/04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atacadista de pães, bolos, biscoitos e Similares (Código CNAE:4637104)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7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4789-0/04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animais vivos e de artigos e alimentos para animais de estimação (Código CNAE:4789004)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LXXXVII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4774-1/00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artigos de óptica (Código CNAE:4774100)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XCV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4773-3/00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artigos médicos e ortopédicos (Código CNAE:4773300)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1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XCVI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4723-7/00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bebidas (Código CNAE:4723700)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10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051" y="365130"/>
            <a:ext cx="10181897" cy="517740"/>
          </a:xfrm>
        </p:spPr>
        <p:txBody>
          <a:bodyPr>
            <a:noAutofit/>
          </a:bodyPr>
          <a:lstStyle/>
          <a:p>
            <a:pPr algn="ctr"/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 NO CONTEXTO DA REDESIM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7559" y="882870"/>
            <a:ext cx="11240813" cy="56755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Tem como norteador de suas atividades a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 de Risco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considerando que as atividades reguladas pelas VISAS podem provocar risco ao consumidor , ao meio ambiente e ao trabalhador;</a:t>
            </a: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o Setor Produtivo e Trabalhadores da Vigilância Sanitária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 promoção do funcionamento de Empresas no estado com Segurança Sanitária, com vistas a tornar mais racional, eficiente e ágil  a concessão de licença sanitária gerando trabalho e renda;</a:t>
            </a:r>
          </a:p>
          <a:p>
            <a:pPr algn="just"/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necessário que haja descentralização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articulada e pactuada com os municípios.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5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567559" y="488733"/>
          <a:ext cx="11161986" cy="6006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5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2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21.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4722-9/01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carnes - açougues (Código CNAE:4722901)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2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4712-1/00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mercadorias em geral, com predominância de produtos alimentícios - minimercados, mercearias e armazéns (Código CNAE:4712100)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4729-6/02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Comércio varejista de mercadorias em lojas de conveniência (Código CNAE:4729602)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4729-6/99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Comércio varejista de produtos alimentícios em geral ou especializado em produtos alimentícios não especificados anteriormente (Código CNAE:4729699)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8599-6/05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Cursos preparatórios para concursos (Código CNAE:8599605)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33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CXLIII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6203-1/00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Desenvolvimento e licenciamento de programas de computador Não-customizáveis (Código CNAE:6203100), desde que não haverá o desenvolvimento de softwares que realizam ou influenciam diretamente no diagnóstico, monitoramento, terapia (tratamento) para a saúde.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8592-9/99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arte e cultura não especificado anteriormente (Código CNAE:8592999)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artes cênicas, exceto dança (Código CNAE:8592902)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dança (Código CNAE:8592901)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30.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CLIV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8591-1/00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esportes (Código CNAE:8591100)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304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4139" y="520263"/>
          <a:ext cx="11481092" cy="5927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1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0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2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31.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8593-7/00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idiomas (Código CNAE:8593700)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BAIXO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ESTADO/ CAPITAL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32.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8592-9/03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Ensino de música (Código CNAE:8592903)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BAIXO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7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33.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8292-0/00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Envasamento e empacotamento sob contrato (Código CNAE:8292000), desde que não haverá, no exercício da atividade, o envasamento, fracionamento e/ou empacotamento de produtos relacionados a saúde, tais como: engarrafamento de produtos líquidos, incluindo alimentos e bebidas, empacotamento de sólidos, envasamento em aerossóis ou empacotamento de preparados farmacêuticos.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34.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2319-2/00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artigos de vidro (Código CNAE:2319200), desde que o resultado do exercício da atividade econômica não é um produto industrial., não haverá operações de espelhação. e não haverá produção de peças de fibra de vidro.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ALTO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ESTADO/ CAPITAL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35.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3250-7/07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artigos ópticos (Código CNAE:3250707), desde que não haverá fabricação de produto para saúde.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ESTADUAL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36.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1092-9/00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biscoitos e bolachas (Código CNAE:1092900),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37.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3291-4/00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escovas, pincéis e vassouras (Código CNAE:3291400), desde que não haverá no exercício a fabricação de escova dental.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ESTADUAL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8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38.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1095-3/00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especiarias, molhos, temperos e condimentos (Código CNAE:1095300), desde que o resultado do exercício da atividade econômica não será diferente de especiaria ou condimento desidratado produzido artesanalmente.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Anexo VI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39.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1093-7/02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frutas cristalizadas, balas e semelhantes (Código CNAE:1093702),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MUNICIPAL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40.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1099-6/04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gelo comum (Código CNAE:1099604), desde que o gelo fabricado não será para consumo humano e não entrará em contato com alimentos e bebidas.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BAIXO COM PERG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MUNICIPAL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50" marR="8850" marT="88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719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</p:nvPr>
        </p:nvGraphicFramePr>
        <p:xfrm>
          <a:off x="583325" y="578206"/>
          <a:ext cx="11209282" cy="5901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5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2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9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0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41.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1094-5/00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massas alimentícias (Código CNAE:1094500),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42.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1091-1/02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produtos de padaria e confeitaria com predominância de produção própria (Código CNAE:1091102)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43.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1093-7/01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Fabricação de produtos derivados do cacau e de chocolates (Código CNAE:1093701), desde que o resultado do exercício da atividade econômica não será diferente de produto artesanal.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CLXXIX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3299-0/06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Fabricação de velas, inclusive decorativas (Código CNAE:3299006), desde que não haverá no exercício da atividade a fabricação de velas, sebo e/ou estearina utilizadas como cosmético ou saneante.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45.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CLXXXVIII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5611-2/03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Lanchonetes, casas de chá, de sucos e Similares (Código CNAE:5611203)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46.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CCVI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4721-1/02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Padaria e confeitaria com predominância de revenda (Código CNAE:4721102)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47.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CCVII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5590-6/03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Pensões (alojamento) (Código CNAE:5590603)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48.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5611-2/01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Restaurantes e Similares (Código CNAE:5611201)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49.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CCLXXVIII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3250-7/06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Serviços de prótese dentária (Código CNAE:3250706)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BAIXO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MUNICIPAL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9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50.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CCLXXXIII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7120-1/00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Testes e análises técnicas (Código CNAE:7120100), desde que não haverá no exercício da atividade a análise de produto sujeito à vigilância sanitária.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ESTADUAL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3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51.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CCLXXXV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8599-6/04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Treinamento em desenvolvimento profissional e gerencial (Código CNAE:8599604)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Anexo VI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BAIXO COM PERG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MUNICIPAL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4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461" y="-1325563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45123"/>
            <a:ext cx="10433538" cy="563184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</a:p>
          <a:p>
            <a:pPr marL="0" indent="0" algn="just">
              <a:buNone/>
            </a:pP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/>
              <a:t>-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Publicação Resolução CGSIM 57</a:t>
            </a:r>
          </a:p>
          <a:p>
            <a:pPr marL="0" indent="0" algn="just">
              <a:buNone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"Art. 1º Esta Resolução visa a </a:t>
            </a:r>
            <a:r>
              <a:rPr lang="pt-BR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o conceito de baixo risco para fins da dispensa de exigência de atos públicos de liberação para operação ou funcionamento de atividade econômica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, conforme estabelecido no art. 3º, inciso I, da Lei nº 13.874, de 20 de setembro de 2019." (NR) "Art. 2º ................................................................................................................. I - nível de risco I - baixo risco, "baixo risco A", risco leve, irrelevante ou inexistente: a classificação de atividades para os fins do art. 3º, § 1º, inciso II, da Lei nº 13.874, de 20 de setembro de 2019, cujo efeito específico e exclusivo é dispensar a necessidade de todos os atos públicos de liberação da atividade econômica para plena e contínua operação e funcionamento do estabelecimento</a:t>
            </a:r>
            <a:r>
              <a:rPr lang="pt-BR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51147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9584" y="534572"/>
            <a:ext cx="11002107" cy="6077242"/>
          </a:xfrm>
        </p:spPr>
        <p:txBody>
          <a:bodyPr/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Publicação da Resolução CGSIM 62</a:t>
            </a:r>
          </a:p>
          <a:p>
            <a:pPr marL="0" indent="0" algn="just">
              <a:buNone/>
            </a:pP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VIII - adotar mecanismos para que as atividades econômicas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classificadas como de nível de risco II, médio risco,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"baixo risco B" ou risco moderado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tenham procedimentos para licenciamento automático, a partir dos atos declaratórios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IX - não realizar exigência de natureza documental ou formal, restritiva ou condicionante, que exceda o estrito limite dos requisitos pertinentes à essência do ato de licenciamento;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 DA CLASSIFICAÇÃO DO GRAU DE RISCO DAS ATIVIDADES ECONÔMICAS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4º Para efeito de licenciamento sanitário, adota-se a seguinte classificação do grau de risco das atividades econômicas: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1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68215"/>
            <a:ext cx="10668000" cy="5508748"/>
          </a:xfrm>
        </p:spPr>
        <p:txBody>
          <a:bodyPr/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de risco I, baixo risco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"baixo risco A", risco leve, irrelevante ou inexistente: atividades econômicas cujo início do </a:t>
            </a:r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funcionamento da empresa ocorrerá sem a realização de vistoria prévia e sem emissão de licenciamento sanitário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ficando sujeitas à fiscalização posterior do funcionamento da empresa e do exercício da atividade econômica;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nível de risco II, médio risco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"baixo risco B" ou risco moderado: atividades econômicas que comportam vistoria posterior ao início do funcionamento da empresa, de forma a permitir o exercício contínuo e regular da atividade econômica, sendo que para essas atividades será emitido licenciamento sanitário provisório pelo órgão competente; e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64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477" y="-1375748"/>
            <a:ext cx="10515600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4738" y="404446"/>
            <a:ext cx="10369062" cy="5772517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nível de risco III ou alto risco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as atividades econômicas que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exigem vistoria prévia e licenciamento sanitário antes do início do funcionamento da empresa.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1º Para as atividades econômicas cuja determinação do risco dependa de informações, o responsável legal deverá responder perguntas durante o processo de licenciamento, que remeterão para o nível de risco II ou nível de risco III.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§ 2º O início do funcionamento da empresa de baixo risco não exime os responsáveis legais da instalação e manutenção dos requisitos de segurança sanitária, sob pena de aplicação de sanções cabíveis.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§ 3º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exercício de múltiplas atividades que se classifiquem em níveis de risco distintos, por um mesmo estabelecimento, ensejará seu enquadramento no nível de risco mais elevado.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Art. 5º A definição do grau de risco, nos termos da presente Resolução, observará critérios relativos à natureza das atividades, aos produtos e insumos relacionados às atividades e à frequência de exposição aos produtos ou serviços, cabendo atualização sempre que o contexto sanitário demandar.. </a:t>
            </a:r>
          </a:p>
        </p:txBody>
      </p:sp>
    </p:spTree>
    <p:extLst>
      <p:ext uri="{BB962C8B-B14F-4D97-AF65-F5344CB8AC3E}">
        <p14:creationId xmlns:p14="http://schemas.microsoft.com/office/powerpoint/2010/main" val="2251954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0343" y="-404446"/>
            <a:ext cx="10295792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463" y="735037"/>
            <a:ext cx="11025552" cy="5679831"/>
          </a:xfrm>
        </p:spPr>
        <p:txBody>
          <a:bodyPr/>
          <a:lstStyle/>
          <a:p>
            <a:pPr algn="just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marL="0" indent="0" algn="just">
              <a:buNone/>
            </a:pPr>
            <a:endParaRPr lang="pt-B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decorrência da legislação publicada em 2020,entre elas a  resolução da CGSIM nº62 e  IN 66 da ANVISA a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Nº 0016/19 está sendo modificada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revisão já realizada aguardando publicação 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Conass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Conasems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Câmara Técnica de Vigilância Sanitária do </a:t>
            </a:r>
            <a:r>
              <a:rPr lang="pt-BR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Conass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ANVISA estão discutindo propostas de modificações nas classificações de risco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71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sz="3200" dirty="0"/>
              <a:t>Grandes coisas são formadas por uma série de pequenas coisas feitas em conjunto”.</a:t>
            </a:r>
          </a:p>
          <a:p>
            <a:pPr marL="0" indent="0" algn="r">
              <a:buNone/>
            </a:pPr>
            <a:r>
              <a:rPr lang="pt-BR" dirty="0"/>
              <a:t>Vincent van Gogh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3200" dirty="0"/>
              <a:t>“Nada é definitivo, exceto a mudança. Quem é nascido do sol, não definha no calor”.</a:t>
            </a:r>
          </a:p>
          <a:p>
            <a:pPr marL="0" indent="0" algn="r">
              <a:buNone/>
            </a:pPr>
            <a:r>
              <a:rPr lang="pt-BR" dirty="0"/>
              <a:t>Bráulio Bessa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017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244600" y="43543"/>
            <a:ext cx="9844314" cy="812800"/>
          </a:xfrm>
        </p:spPr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REDESIM-CRIADA PELA</a:t>
            </a:r>
            <a:r>
              <a:rPr lang="pt-BR" sz="3100" b="1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pt-BR" sz="31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LEI Nº 11.598, de 03 de Dezembro de 2007 </a:t>
            </a:r>
            <a:br>
              <a:rPr lang="pt-BR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908957" y="123516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sz="3200" dirty="0"/>
              <a:t>Rede Nacional para </a:t>
            </a:r>
            <a:r>
              <a:rPr lang="pt-BR" sz="3200" dirty="0">
                <a:solidFill>
                  <a:schemeClr val="accent1"/>
                </a:solidFill>
              </a:rPr>
              <a:t>simplificação do registro e da legalização de empresas e negócios</a:t>
            </a:r>
            <a:r>
              <a:rPr lang="pt-BR" sz="3200" dirty="0"/>
              <a:t>,</a:t>
            </a:r>
          </a:p>
          <a:p>
            <a:pPr algn="just"/>
            <a:r>
              <a:rPr lang="pt-BR" sz="3200" dirty="0"/>
              <a:t>Tem como integrantes órgãos de registro e licenciamento de empresas no âmbito federal , estadual e municipal. A junta comercial, receita federal , secretarias de fazenda , corpo de bombeiro, secretaria do meio ambiente e Vigilância sanitária tem a necessidade de alinhar  suas ações trabalhando em um </a:t>
            </a:r>
            <a:r>
              <a:rPr lang="pt-BR" sz="3200" dirty="0">
                <a:solidFill>
                  <a:schemeClr val="accent1"/>
                </a:solidFill>
              </a:rPr>
              <a:t>mesmo sistema integrador </a:t>
            </a:r>
            <a:r>
              <a:rPr lang="pt-BR" sz="3200" dirty="0"/>
              <a:t>que é o Piauí Digital(</a:t>
            </a:r>
            <a:r>
              <a:rPr lang="pt-BR" sz="3200" dirty="0">
                <a:solidFill>
                  <a:schemeClr val="accent1"/>
                </a:solidFill>
              </a:rPr>
              <a:t>www.piauidigital.pi.gov</a:t>
            </a:r>
            <a:r>
              <a:rPr lang="pt-BR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558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/>
          <a:srcRect l="3920" t="10588" r="5355" b="6055"/>
          <a:stretch/>
        </p:blipFill>
        <p:spPr>
          <a:xfrm>
            <a:off x="1787018" y="394752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1050" y="498479"/>
            <a:ext cx="11220450" cy="5349871"/>
          </a:xfrm>
        </p:spPr>
        <p:txBody>
          <a:bodyPr>
            <a:normAutofit/>
          </a:bodyPr>
          <a:lstStyle/>
          <a:p>
            <a:br>
              <a:rPr lang="pt-BR" dirty="0"/>
            </a:b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DA LEI DA LIBERDADE ECONÔMICA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668000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861" y="603986"/>
            <a:ext cx="146926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136529"/>
            <a:ext cx="10477500" cy="720721"/>
          </a:xfrm>
        </p:spPr>
        <p:txBody>
          <a:bodyPr>
            <a:normAutofit/>
          </a:bodyPr>
          <a:lstStyle/>
          <a:p>
            <a:r>
              <a:rPr lang="pt-PT" sz="3200" b="1" u="heavy" dirty="0">
                <a:solidFill>
                  <a:srgbClr val="FF0000"/>
                </a:solidFill>
              </a:rPr>
              <a:t>Marco legal Nacional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706772"/>
            <a:ext cx="11072632" cy="615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956"/>
            <a:ext cx="12073436" cy="63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5" y="968291"/>
            <a:ext cx="12000515" cy="48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2" y="484643"/>
            <a:ext cx="11326592" cy="56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75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lh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1822</TotalTime>
  <Words>3108</Words>
  <Application>Microsoft Office PowerPoint</Application>
  <PresentationFormat>Widescreen</PresentationFormat>
  <Paragraphs>482</Paragraphs>
  <Slides>29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do Office</vt:lpstr>
      <vt:lpstr>Brilho</vt:lpstr>
      <vt:lpstr>Apresentação do PowerPoint</vt:lpstr>
      <vt:lpstr> VIGILÂNCIA NO CONTEXTO DA REDESIM </vt:lpstr>
      <vt:lpstr>                                         REDESIM-CRIADA PELA LEI Nº 11.598, de 03 de Dezembro de 2007  </vt:lpstr>
      <vt:lpstr>Apresentação do PowerPoint</vt:lpstr>
      <vt:lpstr> IMPLEMENTAÇÃO DA LEI DA LIBERDADE ECONÔMICA </vt:lpstr>
      <vt:lpstr>Marco legal Nacional</vt:lpstr>
      <vt:lpstr>Apresentação do PowerPoint</vt:lpstr>
      <vt:lpstr>Apresentação do PowerPoint</vt:lpstr>
      <vt:lpstr>Apresentação do PowerPoint</vt:lpstr>
      <vt:lpstr>                   CONTEXTO HISTÓRICO NO PIAUÍ</vt:lpstr>
      <vt:lpstr>CONTEXTO HISTÓRICO NO PIAUÍ </vt:lpstr>
      <vt:lpstr>CONTEXTO HISTÓRICO NO PIAUÍ </vt:lpstr>
      <vt:lpstr>Apresentação do PowerPoint</vt:lpstr>
      <vt:lpstr>Apresentação do PowerPoint</vt:lpstr>
      <vt:lpstr>CLASSIFICAÇÃO DE RISCO DA PORTARIA Nº 0016/19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Francielle Bendersky Gomes</dc:creator>
  <cp:lastModifiedBy>Cyntia Veras</cp:lastModifiedBy>
  <cp:revision>161</cp:revision>
  <dcterms:created xsi:type="dcterms:W3CDTF">2019-08-26T21:03:50Z</dcterms:created>
  <dcterms:modified xsi:type="dcterms:W3CDTF">2021-01-19T19:03:01Z</dcterms:modified>
</cp:coreProperties>
</file>