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0" r:id="rId6"/>
    <p:sldId id="297" r:id="rId7"/>
    <p:sldId id="296" r:id="rId8"/>
    <p:sldId id="263" r:id="rId9"/>
    <p:sldId id="264" r:id="rId10"/>
    <p:sldId id="265" r:id="rId11"/>
    <p:sldId id="295" r:id="rId12"/>
    <p:sldId id="29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CB5A3-19E1-40AE-958D-910F9055768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A35833-EFC1-4972-AF5B-4092B0F8CFD8}">
      <dgm:prSet phldrT="[Texto]" custT="1"/>
      <dgm:spPr/>
      <dgm:t>
        <a:bodyPr/>
        <a:lstStyle/>
        <a:p>
          <a:pPr algn="just">
            <a:buSzTx/>
            <a:buFont typeface="Wingdings" panose="05000000000000000000" pitchFamily="2" charset="2"/>
            <a:buChar char="ü"/>
          </a:pP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Conservação dos Recursos Naturais</a:t>
          </a:r>
        </a:p>
      </dgm:t>
    </dgm:pt>
    <dgm:pt modelId="{B374E055-08DC-48F6-A3AD-D2A30FE3B475}" type="parTrans" cxnId="{521FDC65-68EE-48E6-98DD-3AE758906FC1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6207D-1FEF-43E3-8FE8-D396DFC48819}" type="sibTrans" cxnId="{521FDC65-68EE-48E6-98DD-3AE758906FC1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8659C-D56A-4C13-9B31-546E8FD30CF5}">
      <dgm:prSet phldrT="[Texto]" custT="1"/>
      <dgm:spPr/>
      <dgm:t>
        <a:bodyPr/>
        <a:lstStyle/>
        <a:p>
          <a:pPr algn="just">
            <a:buSzTx/>
            <a:buFont typeface="Wingdings" panose="05000000000000000000" pitchFamily="2" charset="2"/>
            <a:buChar char="ü"/>
          </a:pP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Eliminação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dos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aspectos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estéticos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e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visuais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desagradáveis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73E0E-42F4-4F04-8570-4C7EFC206F6A}" type="parTrans" cxnId="{AB47E9B0-5197-4600-AA6B-056F2A5683F0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B479A-66FD-474C-90EC-C3C74DF73350}" type="sibTrans" cxnId="{AB47E9B0-5197-4600-AA6B-056F2A5683F0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24780-CD05-41E5-A3B9-7CE3897FE4C3}">
      <dgm:prSet phldrT="[Texto]" custT="1"/>
      <dgm:spPr/>
      <dgm:t>
        <a:bodyPr/>
        <a:lstStyle/>
        <a:p>
          <a:pPr algn="just">
            <a:buSzTx/>
            <a:buFont typeface="Wingdings" panose="05000000000000000000" pitchFamily="2" charset="2"/>
            <a:buChar char="ü"/>
          </a:pPr>
          <a:r>
            <a:rPr lang="en-US" sz="24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Redução das doenças ocasionadas pela água contaminada por dejetos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EF935-AF66-47E6-B61B-0E44E2061552}" type="parTrans" cxnId="{E4C27675-9A6A-4ED4-9738-B8C7F6696DC6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B4A5A-648C-4F03-8D3A-F3D55DD1EDE4}" type="sibTrans" cxnId="{E4C27675-9A6A-4ED4-9738-B8C7F6696DC6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AA358-6B5F-47E7-A1D7-9AA33C0ED017}">
      <dgm:prSet custT="1"/>
      <dgm:spPr/>
      <dgm:t>
        <a:bodyPr/>
        <a:lstStyle/>
        <a:p>
          <a:pPr algn="just"/>
          <a:r>
            <a:rPr lang="pt-B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Melhoria das condições sanitárias locais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1D606-E040-4A4C-802A-F7368B71115E}" type="parTrans" cxnId="{420A3E0C-8D6A-4E77-9CE0-B20388DCDC92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BF0CB-0D78-47EA-89FB-5E8D5DEB7DB3}" type="sibTrans" cxnId="{420A3E0C-8D6A-4E77-9CE0-B20388DCDC92}">
      <dgm:prSet/>
      <dgm:spPr/>
      <dgm:t>
        <a:bodyPr/>
        <a:lstStyle/>
        <a:p>
          <a:pPr algn="just"/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598A8-3094-4F12-9CB0-B3701599A260}" type="pres">
      <dgm:prSet presAssocID="{CCECB5A3-19E1-40AE-958D-910F90557686}" presName="linear" presStyleCnt="0">
        <dgm:presLayoutVars>
          <dgm:dir/>
          <dgm:animLvl val="lvl"/>
          <dgm:resizeHandles val="exact"/>
        </dgm:presLayoutVars>
      </dgm:prSet>
      <dgm:spPr/>
    </dgm:pt>
    <dgm:pt modelId="{122165A3-FBB7-4BD4-99C4-C27CE2BA0E8D}" type="pres">
      <dgm:prSet presAssocID="{4EA35833-EFC1-4972-AF5B-4092B0F8CFD8}" presName="parentLin" presStyleCnt="0"/>
      <dgm:spPr/>
    </dgm:pt>
    <dgm:pt modelId="{2E550FDB-A853-4CD7-965D-E1F216E32DE4}" type="pres">
      <dgm:prSet presAssocID="{4EA35833-EFC1-4972-AF5B-4092B0F8CFD8}" presName="parentLeftMargin" presStyleLbl="node1" presStyleIdx="0" presStyleCnt="4"/>
      <dgm:spPr/>
    </dgm:pt>
    <dgm:pt modelId="{2B53A3F1-4E38-460B-A0B5-B49788CA8B54}" type="pres">
      <dgm:prSet presAssocID="{4EA35833-EFC1-4972-AF5B-4092B0F8CFD8}" presName="parentText" presStyleLbl="node1" presStyleIdx="0" presStyleCnt="4" custScaleY="153649">
        <dgm:presLayoutVars>
          <dgm:chMax val="0"/>
          <dgm:bulletEnabled val="1"/>
        </dgm:presLayoutVars>
      </dgm:prSet>
      <dgm:spPr/>
    </dgm:pt>
    <dgm:pt modelId="{1B7CEF0D-21A0-4D08-9C7F-8EF85341FA6D}" type="pres">
      <dgm:prSet presAssocID="{4EA35833-EFC1-4972-AF5B-4092B0F8CFD8}" presName="negativeSpace" presStyleCnt="0"/>
      <dgm:spPr/>
    </dgm:pt>
    <dgm:pt modelId="{F11E8967-E3C3-443F-B800-E04644B893C1}" type="pres">
      <dgm:prSet presAssocID="{4EA35833-EFC1-4972-AF5B-4092B0F8CFD8}" presName="childText" presStyleLbl="conFgAcc1" presStyleIdx="0" presStyleCnt="4">
        <dgm:presLayoutVars>
          <dgm:bulletEnabled val="1"/>
        </dgm:presLayoutVars>
      </dgm:prSet>
      <dgm:spPr/>
    </dgm:pt>
    <dgm:pt modelId="{0DE4211B-874F-42A8-9750-FE07A4AA8093}" type="pres">
      <dgm:prSet presAssocID="{DE86207D-1FEF-43E3-8FE8-D396DFC48819}" presName="spaceBetweenRectangles" presStyleCnt="0"/>
      <dgm:spPr/>
    </dgm:pt>
    <dgm:pt modelId="{68AEAB2D-4B59-41D0-ADD8-3B5BC86FA97E}" type="pres">
      <dgm:prSet presAssocID="{0818659C-D56A-4C13-9B31-546E8FD30CF5}" presName="parentLin" presStyleCnt="0"/>
      <dgm:spPr/>
    </dgm:pt>
    <dgm:pt modelId="{AA2B2129-3BA1-4A2F-8183-735A27D0D56A}" type="pres">
      <dgm:prSet presAssocID="{0818659C-D56A-4C13-9B31-546E8FD30CF5}" presName="parentLeftMargin" presStyleLbl="node1" presStyleIdx="0" presStyleCnt="4"/>
      <dgm:spPr/>
    </dgm:pt>
    <dgm:pt modelId="{A73E4C14-1672-471C-939B-6DAFDB26D305}" type="pres">
      <dgm:prSet presAssocID="{0818659C-D56A-4C13-9B31-546E8FD30CF5}" presName="parentText" presStyleLbl="node1" presStyleIdx="1" presStyleCnt="4" custAng="0" custScaleY="200062">
        <dgm:presLayoutVars>
          <dgm:chMax val="0"/>
          <dgm:bulletEnabled val="1"/>
        </dgm:presLayoutVars>
      </dgm:prSet>
      <dgm:spPr/>
    </dgm:pt>
    <dgm:pt modelId="{E3568601-C75A-443A-A0FD-E1C45973B92C}" type="pres">
      <dgm:prSet presAssocID="{0818659C-D56A-4C13-9B31-546E8FD30CF5}" presName="negativeSpace" presStyleCnt="0"/>
      <dgm:spPr/>
    </dgm:pt>
    <dgm:pt modelId="{2972A44B-5781-4062-B9ED-30139FF2446A}" type="pres">
      <dgm:prSet presAssocID="{0818659C-D56A-4C13-9B31-546E8FD30CF5}" presName="childText" presStyleLbl="conFgAcc1" presStyleIdx="1" presStyleCnt="4">
        <dgm:presLayoutVars>
          <dgm:bulletEnabled val="1"/>
        </dgm:presLayoutVars>
      </dgm:prSet>
      <dgm:spPr/>
    </dgm:pt>
    <dgm:pt modelId="{DCD69C2E-5E43-4DD9-91BC-1E0E56107FD8}" type="pres">
      <dgm:prSet presAssocID="{86EB479A-66FD-474C-90EC-C3C74DF73350}" presName="spaceBetweenRectangles" presStyleCnt="0"/>
      <dgm:spPr/>
    </dgm:pt>
    <dgm:pt modelId="{346A8688-45FC-49AE-A5D9-31188388CA6B}" type="pres">
      <dgm:prSet presAssocID="{2A324780-CD05-41E5-A3B9-7CE3897FE4C3}" presName="parentLin" presStyleCnt="0"/>
      <dgm:spPr/>
    </dgm:pt>
    <dgm:pt modelId="{676CB2D0-495F-4518-95D9-9717A7FF00D7}" type="pres">
      <dgm:prSet presAssocID="{2A324780-CD05-41E5-A3B9-7CE3897FE4C3}" presName="parentLeftMargin" presStyleLbl="node1" presStyleIdx="1" presStyleCnt="4"/>
      <dgm:spPr/>
    </dgm:pt>
    <dgm:pt modelId="{504BBE7A-0518-4198-9690-89A53409D07B}" type="pres">
      <dgm:prSet presAssocID="{2A324780-CD05-41E5-A3B9-7CE3897FE4C3}" presName="parentText" presStyleLbl="node1" presStyleIdx="2" presStyleCnt="4" custAng="0" custScaleY="228110">
        <dgm:presLayoutVars>
          <dgm:chMax val="0"/>
          <dgm:bulletEnabled val="1"/>
        </dgm:presLayoutVars>
      </dgm:prSet>
      <dgm:spPr/>
    </dgm:pt>
    <dgm:pt modelId="{C59D213C-0F6E-4E7B-A59A-02B4F0070BF5}" type="pres">
      <dgm:prSet presAssocID="{2A324780-CD05-41E5-A3B9-7CE3897FE4C3}" presName="negativeSpace" presStyleCnt="0"/>
      <dgm:spPr/>
    </dgm:pt>
    <dgm:pt modelId="{471F7155-569A-4E94-BD9D-BFBA38049F42}" type="pres">
      <dgm:prSet presAssocID="{2A324780-CD05-41E5-A3B9-7CE3897FE4C3}" presName="childText" presStyleLbl="conFgAcc1" presStyleIdx="2" presStyleCnt="4">
        <dgm:presLayoutVars>
          <dgm:bulletEnabled val="1"/>
        </dgm:presLayoutVars>
      </dgm:prSet>
      <dgm:spPr/>
    </dgm:pt>
    <dgm:pt modelId="{5F588570-9102-42D5-815C-D7B9DA8B9B33}" type="pres">
      <dgm:prSet presAssocID="{5C9B4A5A-648C-4F03-8D3A-F3D55DD1EDE4}" presName="spaceBetweenRectangles" presStyleCnt="0"/>
      <dgm:spPr/>
    </dgm:pt>
    <dgm:pt modelId="{6FEF19F2-9C7F-46C3-AFFC-7230CAB2DC5D}" type="pres">
      <dgm:prSet presAssocID="{ACAAA358-6B5F-47E7-A1D7-9AA33C0ED017}" presName="parentLin" presStyleCnt="0"/>
      <dgm:spPr/>
    </dgm:pt>
    <dgm:pt modelId="{B0C7B261-54D7-4546-9972-26D8EDF1FD8C}" type="pres">
      <dgm:prSet presAssocID="{ACAAA358-6B5F-47E7-A1D7-9AA33C0ED017}" presName="parentLeftMargin" presStyleLbl="node1" presStyleIdx="2" presStyleCnt="4"/>
      <dgm:spPr/>
    </dgm:pt>
    <dgm:pt modelId="{6E1BD973-AC7D-44C1-801A-EF8D9F53F8C1}" type="pres">
      <dgm:prSet presAssocID="{ACAAA358-6B5F-47E7-A1D7-9AA33C0ED017}" presName="parentText" presStyleLbl="node1" presStyleIdx="3" presStyleCnt="4" custScaleY="181706">
        <dgm:presLayoutVars>
          <dgm:chMax val="0"/>
          <dgm:bulletEnabled val="1"/>
        </dgm:presLayoutVars>
      </dgm:prSet>
      <dgm:spPr/>
    </dgm:pt>
    <dgm:pt modelId="{32AD6321-FE04-4E0D-94B4-BCC4DE4E3391}" type="pres">
      <dgm:prSet presAssocID="{ACAAA358-6B5F-47E7-A1D7-9AA33C0ED017}" presName="negativeSpace" presStyleCnt="0"/>
      <dgm:spPr/>
    </dgm:pt>
    <dgm:pt modelId="{10D16E23-11DF-4330-B87A-1B53D2AC450A}" type="pres">
      <dgm:prSet presAssocID="{ACAAA358-6B5F-47E7-A1D7-9AA33C0ED0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0A3E0C-8D6A-4E77-9CE0-B20388DCDC92}" srcId="{CCECB5A3-19E1-40AE-958D-910F90557686}" destId="{ACAAA358-6B5F-47E7-A1D7-9AA33C0ED017}" srcOrd="3" destOrd="0" parTransId="{E721D606-E040-4A4C-802A-F7368B71115E}" sibTransId="{ADBBF0CB-0D78-47EA-89FB-5E8D5DEB7DB3}"/>
    <dgm:cxn modelId="{7175BA25-4A45-4C08-8662-CEA6A81E7062}" type="presOf" srcId="{4EA35833-EFC1-4972-AF5B-4092B0F8CFD8}" destId="{2B53A3F1-4E38-460B-A0B5-B49788CA8B54}" srcOrd="1" destOrd="0" presId="urn:microsoft.com/office/officeart/2005/8/layout/list1"/>
    <dgm:cxn modelId="{AFCF1C31-20AF-491C-9C24-6AFF47B60A96}" type="presOf" srcId="{0818659C-D56A-4C13-9B31-546E8FD30CF5}" destId="{A73E4C14-1672-471C-939B-6DAFDB26D305}" srcOrd="1" destOrd="0" presId="urn:microsoft.com/office/officeart/2005/8/layout/list1"/>
    <dgm:cxn modelId="{E398B65D-DFD7-4D80-BFF0-1FD9461A8B99}" type="presOf" srcId="{CCECB5A3-19E1-40AE-958D-910F90557686}" destId="{4E0598A8-3094-4F12-9CB0-B3701599A260}" srcOrd="0" destOrd="0" presId="urn:microsoft.com/office/officeart/2005/8/layout/list1"/>
    <dgm:cxn modelId="{521FDC65-68EE-48E6-98DD-3AE758906FC1}" srcId="{CCECB5A3-19E1-40AE-958D-910F90557686}" destId="{4EA35833-EFC1-4972-AF5B-4092B0F8CFD8}" srcOrd="0" destOrd="0" parTransId="{B374E055-08DC-48F6-A3AD-D2A30FE3B475}" sibTransId="{DE86207D-1FEF-43E3-8FE8-D396DFC48819}"/>
    <dgm:cxn modelId="{12FC8C6D-7966-496B-8772-6043CCB71723}" type="presOf" srcId="{2A324780-CD05-41E5-A3B9-7CE3897FE4C3}" destId="{676CB2D0-495F-4518-95D9-9717A7FF00D7}" srcOrd="0" destOrd="0" presId="urn:microsoft.com/office/officeart/2005/8/layout/list1"/>
    <dgm:cxn modelId="{D4C4E253-2121-420E-AD8E-11B8ECDF7064}" type="presOf" srcId="{ACAAA358-6B5F-47E7-A1D7-9AA33C0ED017}" destId="{6E1BD973-AC7D-44C1-801A-EF8D9F53F8C1}" srcOrd="1" destOrd="0" presId="urn:microsoft.com/office/officeart/2005/8/layout/list1"/>
    <dgm:cxn modelId="{E4C27675-9A6A-4ED4-9738-B8C7F6696DC6}" srcId="{CCECB5A3-19E1-40AE-958D-910F90557686}" destId="{2A324780-CD05-41E5-A3B9-7CE3897FE4C3}" srcOrd="2" destOrd="0" parTransId="{34DEF935-AF66-47E6-B61B-0E44E2061552}" sibTransId="{5C9B4A5A-648C-4F03-8D3A-F3D55DD1EDE4}"/>
    <dgm:cxn modelId="{EA432D97-8696-4279-B4DD-86CD89C60E53}" type="presOf" srcId="{4EA35833-EFC1-4972-AF5B-4092B0F8CFD8}" destId="{2E550FDB-A853-4CD7-965D-E1F216E32DE4}" srcOrd="0" destOrd="0" presId="urn:microsoft.com/office/officeart/2005/8/layout/list1"/>
    <dgm:cxn modelId="{AB47E9B0-5197-4600-AA6B-056F2A5683F0}" srcId="{CCECB5A3-19E1-40AE-958D-910F90557686}" destId="{0818659C-D56A-4C13-9B31-546E8FD30CF5}" srcOrd="1" destOrd="0" parTransId="{A2873E0E-42F4-4F04-8570-4C7EFC206F6A}" sibTransId="{86EB479A-66FD-474C-90EC-C3C74DF73350}"/>
    <dgm:cxn modelId="{681634B8-12F5-4170-957E-97857EFC7B82}" type="presOf" srcId="{0818659C-D56A-4C13-9B31-546E8FD30CF5}" destId="{AA2B2129-3BA1-4A2F-8183-735A27D0D56A}" srcOrd="0" destOrd="0" presId="urn:microsoft.com/office/officeart/2005/8/layout/list1"/>
    <dgm:cxn modelId="{1D1386C2-0CCC-4EB5-BD1C-76FEE3ACA5AD}" type="presOf" srcId="{2A324780-CD05-41E5-A3B9-7CE3897FE4C3}" destId="{504BBE7A-0518-4198-9690-89A53409D07B}" srcOrd="1" destOrd="0" presId="urn:microsoft.com/office/officeart/2005/8/layout/list1"/>
    <dgm:cxn modelId="{7189A0DE-171F-4BB9-B6D9-6F17C478EAC3}" type="presOf" srcId="{ACAAA358-6B5F-47E7-A1D7-9AA33C0ED017}" destId="{B0C7B261-54D7-4546-9972-26D8EDF1FD8C}" srcOrd="0" destOrd="0" presId="urn:microsoft.com/office/officeart/2005/8/layout/list1"/>
    <dgm:cxn modelId="{A6A266DD-377C-4116-B7A1-5DA9B12D3AA7}" type="presParOf" srcId="{4E0598A8-3094-4F12-9CB0-B3701599A260}" destId="{122165A3-FBB7-4BD4-99C4-C27CE2BA0E8D}" srcOrd="0" destOrd="0" presId="urn:microsoft.com/office/officeart/2005/8/layout/list1"/>
    <dgm:cxn modelId="{79AD3564-2F73-491C-8A7F-0E46BF3EBD40}" type="presParOf" srcId="{122165A3-FBB7-4BD4-99C4-C27CE2BA0E8D}" destId="{2E550FDB-A853-4CD7-965D-E1F216E32DE4}" srcOrd="0" destOrd="0" presId="urn:microsoft.com/office/officeart/2005/8/layout/list1"/>
    <dgm:cxn modelId="{1080C278-5F29-4CD7-95E9-2D75E25D092F}" type="presParOf" srcId="{122165A3-FBB7-4BD4-99C4-C27CE2BA0E8D}" destId="{2B53A3F1-4E38-460B-A0B5-B49788CA8B54}" srcOrd="1" destOrd="0" presId="urn:microsoft.com/office/officeart/2005/8/layout/list1"/>
    <dgm:cxn modelId="{E3982AB8-275C-4814-9B75-EEE5F0157099}" type="presParOf" srcId="{4E0598A8-3094-4F12-9CB0-B3701599A260}" destId="{1B7CEF0D-21A0-4D08-9C7F-8EF85341FA6D}" srcOrd="1" destOrd="0" presId="urn:microsoft.com/office/officeart/2005/8/layout/list1"/>
    <dgm:cxn modelId="{B779EBBE-2FD6-4B00-BB68-1192801C7C93}" type="presParOf" srcId="{4E0598A8-3094-4F12-9CB0-B3701599A260}" destId="{F11E8967-E3C3-443F-B800-E04644B893C1}" srcOrd="2" destOrd="0" presId="urn:microsoft.com/office/officeart/2005/8/layout/list1"/>
    <dgm:cxn modelId="{21FC35B1-7BA2-49C3-8464-52C78E96ADE7}" type="presParOf" srcId="{4E0598A8-3094-4F12-9CB0-B3701599A260}" destId="{0DE4211B-874F-42A8-9750-FE07A4AA8093}" srcOrd="3" destOrd="0" presId="urn:microsoft.com/office/officeart/2005/8/layout/list1"/>
    <dgm:cxn modelId="{6B2AADA8-C69E-4D7C-A195-9431C1FA6D1E}" type="presParOf" srcId="{4E0598A8-3094-4F12-9CB0-B3701599A260}" destId="{68AEAB2D-4B59-41D0-ADD8-3B5BC86FA97E}" srcOrd="4" destOrd="0" presId="urn:microsoft.com/office/officeart/2005/8/layout/list1"/>
    <dgm:cxn modelId="{BC20EEE2-DFEC-4FE2-AA6A-03488609ABB1}" type="presParOf" srcId="{68AEAB2D-4B59-41D0-ADD8-3B5BC86FA97E}" destId="{AA2B2129-3BA1-4A2F-8183-735A27D0D56A}" srcOrd="0" destOrd="0" presId="urn:microsoft.com/office/officeart/2005/8/layout/list1"/>
    <dgm:cxn modelId="{8888E76B-0A38-42D2-AFB6-F7C88A677BEB}" type="presParOf" srcId="{68AEAB2D-4B59-41D0-ADD8-3B5BC86FA97E}" destId="{A73E4C14-1672-471C-939B-6DAFDB26D305}" srcOrd="1" destOrd="0" presId="urn:microsoft.com/office/officeart/2005/8/layout/list1"/>
    <dgm:cxn modelId="{FC356F26-777C-4D66-954B-00BA4C431E0F}" type="presParOf" srcId="{4E0598A8-3094-4F12-9CB0-B3701599A260}" destId="{E3568601-C75A-443A-A0FD-E1C45973B92C}" srcOrd="5" destOrd="0" presId="urn:microsoft.com/office/officeart/2005/8/layout/list1"/>
    <dgm:cxn modelId="{448AE435-34C7-4936-AA4E-24C5CFE5111B}" type="presParOf" srcId="{4E0598A8-3094-4F12-9CB0-B3701599A260}" destId="{2972A44B-5781-4062-B9ED-30139FF2446A}" srcOrd="6" destOrd="0" presId="urn:microsoft.com/office/officeart/2005/8/layout/list1"/>
    <dgm:cxn modelId="{85E686D2-4985-4CB6-8033-3AC9D3583571}" type="presParOf" srcId="{4E0598A8-3094-4F12-9CB0-B3701599A260}" destId="{DCD69C2E-5E43-4DD9-91BC-1E0E56107FD8}" srcOrd="7" destOrd="0" presId="urn:microsoft.com/office/officeart/2005/8/layout/list1"/>
    <dgm:cxn modelId="{CD8E05CC-0850-4B55-B70A-CF78965DA10D}" type="presParOf" srcId="{4E0598A8-3094-4F12-9CB0-B3701599A260}" destId="{346A8688-45FC-49AE-A5D9-31188388CA6B}" srcOrd="8" destOrd="0" presId="urn:microsoft.com/office/officeart/2005/8/layout/list1"/>
    <dgm:cxn modelId="{EB524388-E73D-4C97-B948-59E055B6A810}" type="presParOf" srcId="{346A8688-45FC-49AE-A5D9-31188388CA6B}" destId="{676CB2D0-495F-4518-95D9-9717A7FF00D7}" srcOrd="0" destOrd="0" presId="urn:microsoft.com/office/officeart/2005/8/layout/list1"/>
    <dgm:cxn modelId="{D6218732-CB5B-47A2-AE00-9B4541955990}" type="presParOf" srcId="{346A8688-45FC-49AE-A5D9-31188388CA6B}" destId="{504BBE7A-0518-4198-9690-89A53409D07B}" srcOrd="1" destOrd="0" presId="urn:microsoft.com/office/officeart/2005/8/layout/list1"/>
    <dgm:cxn modelId="{B698946A-4A41-47EA-8F7E-1E4A61C5B5F1}" type="presParOf" srcId="{4E0598A8-3094-4F12-9CB0-B3701599A260}" destId="{C59D213C-0F6E-4E7B-A59A-02B4F0070BF5}" srcOrd="9" destOrd="0" presId="urn:microsoft.com/office/officeart/2005/8/layout/list1"/>
    <dgm:cxn modelId="{9DEC7706-1DF5-4DD0-9AC5-707545DBE99A}" type="presParOf" srcId="{4E0598A8-3094-4F12-9CB0-B3701599A260}" destId="{471F7155-569A-4E94-BD9D-BFBA38049F42}" srcOrd="10" destOrd="0" presId="urn:microsoft.com/office/officeart/2005/8/layout/list1"/>
    <dgm:cxn modelId="{527BF154-6139-481C-80E5-C39F284E928D}" type="presParOf" srcId="{4E0598A8-3094-4F12-9CB0-B3701599A260}" destId="{5F588570-9102-42D5-815C-D7B9DA8B9B33}" srcOrd="11" destOrd="0" presId="urn:microsoft.com/office/officeart/2005/8/layout/list1"/>
    <dgm:cxn modelId="{1C597D05-07D0-4C2A-8BDB-A91C1EAE042A}" type="presParOf" srcId="{4E0598A8-3094-4F12-9CB0-B3701599A260}" destId="{6FEF19F2-9C7F-46C3-AFFC-7230CAB2DC5D}" srcOrd="12" destOrd="0" presId="urn:microsoft.com/office/officeart/2005/8/layout/list1"/>
    <dgm:cxn modelId="{2910B161-2FE0-4C52-A87C-1218BC35EED8}" type="presParOf" srcId="{6FEF19F2-9C7F-46C3-AFFC-7230CAB2DC5D}" destId="{B0C7B261-54D7-4546-9972-26D8EDF1FD8C}" srcOrd="0" destOrd="0" presId="urn:microsoft.com/office/officeart/2005/8/layout/list1"/>
    <dgm:cxn modelId="{ECFAD557-DCFC-4938-AFCE-FCEDD5EA9EDA}" type="presParOf" srcId="{6FEF19F2-9C7F-46C3-AFFC-7230CAB2DC5D}" destId="{6E1BD973-AC7D-44C1-801A-EF8D9F53F8C1}" srcOrd="1" destOrd="0" presId="urn:microsoft.com/office/officeart/2005/8/layout/list1"/>
    <dgm:cxn modelId="{48B05036-7DA6-4F73-8285-2EE81CF34A35}" type="presParOf" srcId="{4E0598A8-3094-4F12-9CB0-B3701599A260}" destId="{32AD6321-FE04-4E0D-94B4-BCC4DE4E3391}" srcOrd="13" destOrd="0" presId="urn:microsoft.com/office/officeart/2005/8/layout/list1"/>
    <dgm:cxn modelId="{5F943893-735B-4598-ABF6-387E68696C15}" type="presParOf" srcId="{4E0598A8-3094-4F12-9CB0-B3701599A260}" destId="{10D16E23-11DF-4330-B87A-1B53D2AC45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E8967-E3C3-443F-B800-E04644B893C1}">
      <dsp:nvSpPr>
        <dsp:cNvPr id="0" name=""/>
        <dsp:cNvSpPr/>
      </dsp:nvSpPr>
      <dsp:spPr>
        <a:xfrm>
          <a:off x="0" y="622802"/>
          <a:ext cx="890289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A3F1-4E38-460B-A0B5-B49788CA8B54}">
      <dsp:nvSpPr>
        <dsp:cNvPr id="0" name=""/>
        <dsp:cNvSpPr/>
      </dsp:nvSpPr>
      <dsp:spPr>
        <a:xfrm>
          <a:off x="445144" y="102650"/>
          <a:ext cx="6232023" cy="7710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556" tIns="0" rIns="23555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Tx/>
            <a:buFont typeface="Wingdings" panose="05000000000000000000" pitchFamily="2" charset="2"/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Conservação dos Recursos Naturais</a:t>
          </a:r>
        </a:p>
      </dsp:txBody>
      <dsp:txXfrm>
        <a:off x="482785" y="140291"/>
        <a:ext cx="6156741" cy="695790"/>
      </dsp:txXfrm>
    </dsp:sp>
    <dsp:sp modelId="{2972A44B-5781-4062-B9ED-30139FF2446A}">
      <dsp:nvSpPr>
        <dsp:cNvPr id="0" name=""/>
        <dsp:cNvSpPr/>
      </dsp:nvSpPr>
      <dsp:spPr>
        <a:xfrm>
          <a:off x="0" y="1896073"/>
          <a:ext cx="890289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E4C14-1672-471C-939B-6DAFDB26D305}">
      <dsp:nvSpPr>
        <dsp:cNvPr id="0" name=""/>
        <dsp:cNvSpPr/>
      </dsp:nvSpPr>
      <dsp:spPr>
        <a:xfrm>
          <a:off x="445144" y="1143002"/>
          <a:ext cx="6232023" cy="10039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556" tIns="0" rIns="23555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Tx/>
            <a:buFont typeface="Wingdings" panose="05000000000000000000" pitchFamily="2" charset="2"/>
            <a:buNone/>
          </a:pP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Eliminação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dos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aspectos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estéticos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e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visuais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desagradáveis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155" y="1192013"/>
        <a:ext cx="6134001" cy="905969"/>
      </dsp:txXfrm>
    </dsp:sp>
    <dsp:sp modelId="{471F7155-569A-4E94-BD9D-BFBA38049F42}">
      <dsp:nvSpPr>
        <dsp:cNvPr id="0" name=""/>
        <dsp:cNvSpPr/>
      </dsp:nvSpPr>
      <dsp:spPr>
        <a:xfrm>
          <a:off x="0" y="3310100"/>
          <a:ext cx="890289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BBE7A-0518-4198-9690-89A53409D07B}">
      <dsp:nvSpPr>
        <dsp:cNvPr id="0" name=""/>
        <dsp:cNvSpPr/>
      </dsp:nvSpPr>
      <dsp:spPr>
        <a:xfrm>
          <a:off x="445144" y="2416273"/>
          <a:ext cx="6232023" cy="11447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556" tIns="0" rIns="23555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Tx/>
            <a:buFont typeface="Wingdings" panose="05000000000000000000" pitchFamily="2" charset="2"/>
            <a:buNone/>
          </a:pPr>
          <a:r>
            <a:rPr lang="en-US" sz="2400" kern="120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Redução das doenças ocasionadas pela água contaminada por dejetos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026" y="2472155"/>
        <a:ext cx="6120259" cy="1032983"/>
      </dsp:txXfrm>
    </dsp:sp>
    <dsp:sp modelId="{10D16E23-11DF-4330-B87A-1B53D2AC450A}">
      <dsp:nvSpPr>
        <dsp:cNvPr id="0" name=""/>
        <dsp:cNvSpPr/>
      </dsp:nvSpPr>
      <dsp:spPr>
        <a:xfrm>
          <a:off x="0" y="4491253"/>
          <a:ext cx="890289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D973-AC7D-44C1-801A-EF8D9F53F8C1}">
      <dsp:nvSpPr>
        <dsp:cNvPr id="0" name=""/>
        <dsp:cNvSpPr/>
      </dsp:nvSpPr>
      <dsp:spPr>
        <a:xfrm>
          <a:off x="445144" y="3830300"/>
          <a:ext cx="6232023" cy="9118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5556" tIns="0" rIns="23555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Melhoria das condições sanitárias locais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658" y="3874814"/>
        <a:ext cx="6142995" cy="82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0790D-C52F-42AE-886E-B3129AC7BA14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6FB47-C168-49BC-A15E-A26A3AA51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1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6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286EE-4F5A-4184-A00F-B5B4332A8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4C8C2F-8B67-4A4F-89D2-EDAA568D5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8915D-2CBA-45E2-9F0B-D1C9ECEC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3E87B-E489-4947-ACD4-A2CA2329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E80CC-75F1-4E86-BD96-15656F10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8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8DF32-D4F1-4016-81C8-93FC1F65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B8C783-DE5D-4A68-820C-615AF7912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FD14A6-2879-48E5-80A8-D7CC101D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FC50B-384F-4DA5-A8BC-164E5A69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A1696-DE2F-4E6F-9702-0429AAE5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8E5B8-CE5F-4C33-B5E3-C3CA2517F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3671E0-85A2-4DB5-A8A3-8816936EB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9C8217-FE41-45EE-BFDF-89817137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E36DE3-00EF-4E1F-A55E-A2C4761B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6CC06-F7E9-40DB-ACF5-176DAF76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4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67E84-15AB-4270-90C9-0CFFB3F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5C1AA-4B04-4891-AC50-4B74E37A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7A74FE-B0E6-4683-A235-C925E877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1DABC8-F2D6-4586-9250-FCE3F262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5B02FD-E3B7-488F-9DC6-E0A3642D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CE11E-F114-41AC-BE3A-BD6C3365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3517BD-FB6A-4060-980F-E2BC570ED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D2779-F09D-4712-9BE5-DF46CE7B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9B17D6-F999-482A-AAAB-527D05E4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5A0E1-175C-4B97-B328-63F253A4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425C8-DB75-49D5-9FC2-42EE018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C442B-8228-40D4-A1E7-B3F9F932A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45DA04-6552-47D9-B610-E4F4FC8EC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836E6A-94AC-4F7C-97E3-522B153D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090B9B-5049-4C81-BE46-C5672E69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2D7B9A-4FAB-4346-99BF-CD72665A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34FE3-81B6-448B-A9B6-5DD13A85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59F555-A3F5-40E9-A1BF-C48870EE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B60CA4-3949-40B9-8542-ED1DCF059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FE3353-BFA4-4585-BE0D-77C8EF006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CA950D-196D-48C6-9C82-F7BA5FF6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862C66-FDE6-43F1-95FD-9EC34B3C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9B2768-FF15-4D26-9155-4DD8ADC0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4530307-4A0A-4D28-B20D-85051B3D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8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BA095-A142-4771-8204-8E5B1EE8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8AA6AB-53BC-4D5B-8D64-68E79B0D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29876C-E35C-4CE5-BD0E-CBA87677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EE21D0-F10C-4D2B-B125-DECDB6C9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89A6F1-7675-4695-8863-5157A68C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C13C4A-8C4E-4EC4-9AF9-750B6F22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3A6CC3-2162-40DC-AB08-BF6BE781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9D08B-F600-4CBE-B6BD-0589D0A6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3A00F3-1530-402D-8DC6-D2CF433C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4669EA-1A7B-43E9-92DC-E4E4857A1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AB547C-D0F9-4408-8C24-D90808D2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409822-F1CD-4CC0-85AA-49686F84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9CD86E-A92F-4519-A497-91253DB6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8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A2D6-04A8-4B88-BD3A-431FD83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876862-5E26-4524-B964-F2851AFE2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1EDC43-74CF-4D0F-B51D-7F45C148D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0F0BDA-5895-4711-804A-3DD8EAC1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471D8C-4662-4697-8408-06D86A1D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B1742F-2833-4CE8-B34C-BE9EF67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A48B2E-0583-4C34-9192-9242205F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ECA024-B609-43E4-B8B0-D11881AA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EFA9A9-2DAD-4A12-A9FA-6BC7E3420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E3CE13-F35D-4758-BB56-F437BFD3C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8CF42F-4A7B-49F5-9F3D-6418E0408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://www.saude.pi.gov.br/divisa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mailto:visapiaui@yahoo.com.br" TargetMode="External"/><Relationship Id="rId4" Type="http://schemas.openxmlformats.org/officeDocument/2006/relationships/hyperlink" Target="http://www.sisvisa.pi.gov.br/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>
            <a:spLocks noGrp="1"/>
          </p:cNvSpPr>
          <p:nvPr>
            <p:ph type="body" idx="1"/>
          </p:nvPr>
        </p:nvSpPr>
        <p:spPr>
          <a:xfrm>
            <a:off x="391886" y="1817712"/>
            <a:ext cx="11190513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lang="pt-BR" sz="320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BÁSICO DE INSPEÇÃO SANITÁRIA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000"/>
              <a:buNone/>
            </a:pPr>
            <a:r>
              <a:rPr lang="pt-BR" sz="40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SERVIÇOS E PRODUTOS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3200"/>
              <a:buNone/>
            </a:pPr>
            <a:r>
              <a:rPr lang="pt-BR" sz="32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endParaRPr sz="32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" lvl="0" indent="-32004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"/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Governo do Estado do Piauí </a:t>
            </a:r>
            <a:endParaRPr/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Secretaria de Estado da Saúde do Piauí – SESAPI</a:t>
            </a:r>
            <a:endParaRPr/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Superintendência de Atenção Primária à Saúde e Municípios – SUPAT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" marR="0" lvl="0" indent="-3200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Diretoria de Vigilância Sanitária do Estado do Piauí - DIVISA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1" descr="Logotipo, nome da empres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7355" y="148041"/>
            <a:ext cx="1814316" cy="110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 descr="Logo saude horizont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8545" y="333458"/>
            <a:ext cx="2591272" cy="77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6673" y="194141"/>
            <a:ext cx="2051172" cy="12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 descr="Logo su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886" y="373006"/>
            <a:ext cx="1405135" cy="73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 descr="Lupa com preenchimento sóli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48575" y="4684359"/>
            <a:ext cx="2307874" cy="227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9" name="Google Shape;189;p25" descr="C:\Documents and Settings\ana.cardoso\Desktop\laboratorio.jpeg"/>
          <p:cNvPicPr preferRelativeResize="0"/>
          <p:nvPr/>
        </p:nvPicPr>
        <p:blipFill rotWithShape="1">
          <a:blip r:embed="rId4">
            <a:alphaModFix/>
          </a:blip>
          <a:srcRect l="20793" r="15629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88" name="Google Shape;188;p25"/>
          <p:cNvSpPr txBox="1">
            <a:spLocks noGrp="1"/>
          </p:cNvSpPr>
          <p:nvPr>
            <p:ph idx="1"/>
          </p:nvPr>
        </p:nvSpPr>
        <p:spPr>
          <a:xfrm>
            <a:off x="5709879" y="1222604"/>
            <a:ext cx="5614875" cy="4748365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0" indent="712788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Vigilância Sanitária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pode atuar junto 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Companhia de Água e Esgotos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 verificação dos resultados das análises do tratamento.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132715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None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DD43D4-71E7-495E-8045-4C84D889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32" y="4898227"/>
            <a:ext cx="10592174" cy="1498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 DA NATUREZA É NOSSA RESPONSABILIDADE JÁ QUE TEMOS PARTE COM A DESTRUIÇÃO. </a:t>
            </a:r>
          </a:p>
        </p:txBody>
      </p:sp>
      <p:pic>
        <p:nvPicPr>
          <p:cNvPr id="5" name="Imagem 4" descr="Gota de água e ondulação">
            <a:extLst>
              <a:ext uri="{FF2B5EF4-FFF2-40B4-BE49-F238E27FC236}">
                <a16:creationId xmlns:a16="http://schemas.microsoft.com/office/drawing/2014/main" id="{DAF23DD4-B024-401C-B377-4F4285B3F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72" b="89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38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22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9"/>
          <p:cNvSpPr txBox="1"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>
                <a:latin typeface="Arial"/>
                <a:ea typeface="Arial"/>
                <a:cs typeface="Arial"/>
                <a:sym typeface="Arial"/>
              </a:rPr>
              <a:t>CANAIS DE COMUNICAÇÃO</a:t>
            </a:r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body" idx="1"/>
          </p:nvPr>
        </p:nvSpPr>
        <p:spPr>
          <a:xfrm>
            <a:off x="5765405" y="2304073"/>
            <a:ext cx="6085969" cy="359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Endereço: Rua 19 de Novembro, 1865, Bairro: Primavera, Teresina - Piauí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Fone: (86) 3216-3662 / 3216-3664  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Homepage: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www.saude.pi.gov.br/divisa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SISVISA: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www.sisvisa.pi.gov.br</a:t>
            </a:r>
            <a:r>
              <a:rPr lang="pt-BR" sz="25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E-mail: </a:t>
            </a:r>
            <a:r>
              <a:rPr lang="pt-BR" sz="25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visapiaui@yahoo.com.br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500"/>
              <a:buFont typeface="Noto Sans Symbols"/>
              <a:buNone/>
            </a:pPr>
            <a:r>
              <a:rPr lang="pt-BR" sz="2500">
                <a:latin typeface="Arial"/>
                <a:ea typeface="Arial"/>
                <a:cs typeface="Arial"/>
                <a:sym typeface="Arial"/>
              </a:rPr>
              <a:t>@vigilanciasanitaria_pi</a:t>
            </a:r>
            <a:endParaRPr/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0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20040" lvl="0" indent="-32004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DEFF"/>
              </a:buClr>
              <a:buSzPts val="20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39" descr="Uma imagem contendo texto, desenh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799" y="2591031"/>
            <a:ext cx="4695840" cy="380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9" descr="Tudo sobre Instagram - História e Notícias - Canaltec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9502" y="4896881"/>
            <a:ext cx="347440" cy="34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9" descr="Arroba - Símbolo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2140" y="4386865"/>
            <a:ext cx="426952" cy="3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9" descr="Portal da Saúde - Secretaria de Estado da Saúde do Piauí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33251" y="5647409"/>
            <a:ext cx="4061829" cy="101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2783581" y="2148322"/>
            <a:ext cx="67692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en-US" sz="6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ESGOTAMENTO SANITÁRIO</a:t>
            </a:r>
            <a:endParaRPr dirty="0"/>
          </a:p>
        </p:txBody>
      </p:sp>
      <p:pic>
        <p:nvPicPr>
          <p:cNvPr id="130" name="Google Shape;130;p17" descr="LOGOVI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538" y="404812"/>
            <a:ext cx="107473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Logo_CERES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2850" y="620712"/>
            <a:ext cx="1439862" cy="10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5454" y="1861635"/>
            <a:ext cx="6108143" cy="4042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1538387" y="526810"/>
            <a:ext cx="892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2800"/>
            </a:pP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SISTEMA DE ESGOTAMENTO SANITARIO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33020" y="2802347"/>
            <a:ext cx="562243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o conjunto de condutos, instalações e equipamentos destinados a coletar, transportar e encaminhar o </a:t>
            </a:r>
            <a:r>
              <a:rPr lang="pt-BR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esgoto sanitário 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uma disposição final  ambientalmente seguro.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1524000" y="2957512"/>
            <a:ext cx="9144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200"/>
            </a:pPr>
            <a:endParaRPr lang="pt-BR"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t-BR" sz="3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524000" y="3902075"/>
            <a:ext cx="9144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828800" y="1341438"/>
            <a:ext cx="8534400" cy="389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350"/>
              </a:spcBef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350"/>
              </a:spcBef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350"/>
              </a:spcBef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350"/>
              </a:spcBef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1350"/>
              </a:spcBef>
              <a:buClr>
                <a:srgbClr val="FFFF00"/>
              </a:buClr>
              <a:buSzPts val="2700"/>
            </a:pPr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7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140031" y="2060575"/>
            <a:ext cx="9844644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62865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esgotamento sanitário se constitui no único meio seguro para 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evitar as doenças transmitidas 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pelos excretas humanos, sendo tão importante quanto o abastecimento d'água.   </a:t>
            </a:r>
            <a:endParaRPr lang="pt-BR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2438400" y="246113"/>
            <a:ext cx="7772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312F2F"/>
              </a:buClr>
              <a:buSzPts val="4000"/>
            </a:pPr>
            <a:r>
              <a:rPr lang="en-US" sz="4000" b="1" dirty="0">
                <a:solidFill>
                  <a:srgbClr val="312F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ESGOTAMENTO</a:t>
            </a:r>
            <a:r>
              <a:rPr lang="en-US" sz="4000" b="1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4000" b="1" dirty="0">
                <a:solidFill>
                  <a:srgbClr val="403E3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SANITARIO</a:t>
            </a:r>
            <a:endParaRPr lang="en-US" dirty="0"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2858" y="3682800"/>
            <a:ext cx="4083485" cy="2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703387" y="0"/>
            <a:ext cx="8507400" cy="98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br>
              <a:rPr lang="en-US" sz="3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lang="en-US"/>
          </a:p>
        </p:txBody>
      </p:sp>
      <p:sp>
        <p:nvSpPr>
          <p:cNvPr id="154" name="Google Shape;154;p20"/>
          <p:cNvSpPr txBox="1">
            <a:spLocks noGrp="1"/>
          </p:cNvSpPr>
          <p:nvPr>
            <p:ph idx="1"/>
          </p:nvPr>
        </p:nvSpPr>
        <p:spPr>
          <a:xfrm>
            <a:off x="1952625" y="1285875"/>
            <a:ext cx="8218500" cy="5238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4351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indent="-14351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5" name="Google Shape;155;p20" descr="C:\Documents and Settings\ana.cardoso\Desktop\limpa fossa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792" y="3873366"/>
            <a:ext cx="3740727" cy="2493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1033153" y="491400"/>
            <a:ext cx="9963398" cy="29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LANÇAMENTO INADEQUADO</a:t>
            </a:r>
            <a:endParaRPr lang="en-US" dirty="0"/>
          </a:p>
          <a:p>
            <a:pPr>
              <a:lnSpc>
                <a:spcPct val="90000"/>
              </a:lnSpc>
              <a:buClr>
                <a:srgbClr val="FFFF00"/>
              </a:buClr>
              <a:buSzPts val="2400"/>
            </a:pP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2865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lançamento inadequado 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esgotos sanitários a céu aberto, em via pública ou em galerias de águas pluviais, de acordo com a legislação pertinente, deve ser </a:t>
            </a:r>
            <a:r>
              <a:rPr lang="pt-BR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coibido pela autoridade sanitária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pois, essa atitude causa uma série de problemas ambientais e de saúde pública com poluição do solo, proliferação de vetores e surgimento.</a:t>
            </a:r>
            <a:endParaRPr lang="pt-BR" dirty="0"/>
          </a:p>
        </p:txBody>
      </p:sp>
      <p:sp>
        <p:nvSpPr>
          <p:cNvPr id="157" name="Google Shape;157;p20"/>
          <p:cNvSpPr txBox="1"/>
          <p:nvPr/>
        </p:nvSpPr>
        <p:spPr>
          <a:xfrm>
            <a:off x="2020875" y="658301"/>
            <a:ext cx="82185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143510" algn="just">
              <a:lnSpc>
                <a:spcPct val="90000"/>
              </a:lnSpc>
              <a:buClr>
                <a:schemeClr val="accent1"/>
              </a:buClr>
              <a:buSzPts val="2040"/>
            </a:pPr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89125" y="573136"/>
            <a:ext cx="82185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143510" algn="just">
              <a:lnSpc>
                <a:spcPct val="90000"/>
              </a:lnSpc>
              <a:buClr>
                <a:schemeClr val="accent1"/>
              </a:buClr>
              <a:buSzPts val="2040"/>
            </a:pPr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endParaRPr lang="pt-BR"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864641"/>
            <a:ext cx="4061361" cy="250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899E7-4550-4A40-8E04-E5883FF7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30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OBJETIVOS DO SES</a:t>
            </a:r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84198-90F3-401B-8651-577011543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1255" y="2470245"/>
            <a:ext cx="9635318" cy="23474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55600" indent="-355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Coleta dos esgotos individuais ou coletivos;</a:t>
            </a:r>
          </a:p>
          <a:p>
            <a:pPr marL="355600" indent="-355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Afastamento rápido e seguro dos esgotos, seja através de fossas seja através de sistemas de redes coletoras;</a:t>
            </a:r>
          </a:p>
          <a:p>
            <a:pPr marL="355600" indent="-355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Tratamento e disposição sanitariamente adequada dos esgotos tratados.</a:t>
            </a:r>
          </a:p>
        </p:txBody>
      </p:sp>
    </p:spTree>
    <p:extLst>
      <p:ext uri="{BB962C8B-B14F-4D97-AF65-F5344CB8AC3E}">
        <p14:creationId xmlns:p14="http://schemas.microsoft.com/office/powerpoint/2010/main" val="70305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23565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endParaRPr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0A5E020-D118-4DD8-AA17-531728702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217009"/>
              </p:ext>
            </p:extLst>
          </p:nvPr>
        </p:nvGraphicFramePr>
        <p:xfrm>
          <a:off x="2356513" y="1410936"/>
          <a:ext cx="8902890" cy="50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97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295896" y="39339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 DE SISTEMA DE COLETA</a:t>
            </a:r>
            <a:endParaRPr dirty="0"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l="6189" r="7245" b="20293"/>
          <a:stretch/>
        </p:blipFill>
        <p:spPr>
          <a:xfrm>
            <a:off x="1733548" y="1653066"/>
            <a:ext cx="8477252" cy="464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</p:spPr>
        <p:txBody>
          <a:bodyPr spcFirstLastPara="1" vert="horz" lIns="91425" tIns="45700" rIns="91425" bIns="91425" rtlCol="0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pt-BR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 QUE TRATAR O ESGOTO</a:t>
            </a:r>
            <a:r>
              <a:rPr lang="pt-BR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idx="1"/>
          </p:nvPr>
        </p:nvSpPr>
        <p:spPr>
          <a:xfrm>
            <a:off x="1179226" y="2753936"/>
            <a:ext cx="9833548" cy="3277384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Autofit/>
          </a:bodyPr>
          <a:lstStyle/>
          <a:p>
            <a:pPr marL="0" indent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None/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Libre Baskerville"/>
              <a:cs typeface="Arial" panose="020B0604020202020204" pitchFamily="34" charset="0"/>
              <a:sym typeface="Libre Baskerville"/>
            </a:endParaRPr>
          </a:p>
          <a:p>
            <a:pPr marL="0" indent="363538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Libre Baskerville"/>
                <a:cs typeface="Arial" panose="020B0604020202020204" pitchFamily="34" charset="0"/>
                <a:sym typeface="Libre Baskerville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 reduzir a incidência de doenças contagiosas causadas por organismos patogênicos presentes no esgoto;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Para prevenir a poluição de águas superficiais e subterrâneas;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Para reutilizá-lo de forma segura (consumo humano, irrigação, etc.).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389</Words>
  <Application>Microsoft Office PowerPoint</Application>
  <PresentationFormat>Widescreen</PresentationFormat>
  <Paragraphs>49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Libre Baskerville</vt:lpstr>
      <vt:lpstr>Libre Franklin</vt:lpstr>
      <vt:lpstr>Noto Sans Symbols</vt:lpstr>
      <vt:lpstr>Times New Roman</vt:lpstr>
      <vt:lpstr>Wingdings</vt:lpstr>
      <vt:lpstr>Tema do Office</vt:lpstr>
      <vt:lpstr>Apresentação do PowerPoint</vt:lpstr>
      <vt:lpstr>Apresentação do PowerPoint</vt:lpstr>
      <vt:lpstr>SISTEMA DE ESGOTAMENTO SANITARIO</vt:lpstr>
      <vt:lpstr>ESGOTAMENTO SANITARIO</vt:lpstr>
      <vt:lpstr>   </vt:lpstr>
      <vt:lpstr>OBJETIVOS DO SES</vt:lpstr>
      <vt:lpstr>BENEFÍCIOS </vt:lpstr>
      <vt:lpstr>TIPOS DE SISTEMA DE COLETA</vt:lpstr>
      <vt:lpstr>POR QUE TRATAR O ESGOTO? </vt:lpstr>
      <vt:lpstr>Apresentação do PowerPoint</vt:lpstr>
      <vt:lpstr>CUIDAR DA NATUREZA É NOSSA RESPONSABILIDADE JÁ QUE TEMOS PARTE COM A DESTRUIÇÃO. 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Cyntia Veras</cp:lastModifiedBy>
  <cp:revision>5</cp:revision>
  <dcterms:created xsi:type="dcterms:W3CDTF">2021-02-02T00:44:39Z</dcterms:created>
  <dcterms:modified xsi:type="dcterms:W3CDTF">2021-02-03T18:24:30Z</dcterms:modified>
</cp:coreProperties>
</file>