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47" r:id="rId2"/>
    <p:sldMasterId id="2147483759" r:id="rId3"/>
  </p:sldMasterIdLst>
  <p:handoutMasterIdLst>
    <p:handoutMasterId r:id="rId27"/>
  </p:handoutMasterIdLst>
  <p:sldIdLst>
    <p:sldId id="534" r:id="rId4"/>
    <p:sldId id="257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1" r:id="rId19"/>
    <p:sldId id="272" r:id="rId20"/>
    <p:sldId id="276" r:id="rId21"/>
    <p:sldId id="273" r:id="rId22"/>
    <p:sldId id="274" r:id="rId23"/>
    <p:sldId id="277" r:id="rId24"/>
    <p:sldId id="278" r:id="rId25"/>
    <p:sldId id="699" r:id="rId26"/>
  </p:sldIdLst>
  <p:sldSz cx="9144000" cy="6858000" type="screen4x3"/>
  <p:notesSz cx="6858000" cy="99472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709FA5-3EBF-436D-9ECD-F98C1DEA8B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726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F732D8-0D97-4F52-A8EF-D6AB4FA04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745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B4CA-7704-497D-BB9A-8175B4F176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7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D31EB76-9F6D-4501-82EE-27F4045E1C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42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BC06-700B-4D3E-B7BB-C7095E3CE6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90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8869-41CE-4252-B8CE-02132509F6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13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400EE-25E3-4A11-AB85-CFF169D53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C55EB7-1C37-4980-8747-129EF6A5D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7F23A-0C27-45B0-9EB0-D78534F8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35F53B-5DD2-41DB-B6BC-6D8E4A4D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3D14F-32C3-4063-A82D-2924E6A0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38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483B6-4717-498D-856F-4DFD8F13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7F44E9-9FA3-42B9-96E2-33337AEF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62C169-0785-4A25-9897-4181DB12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C5671E-AB9B-4B10-9FE7-0809AD2D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8FB65F-4FFC-416F-B71D-B604D474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385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22819-2508-4760-98AE-CD104BFA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26313C-5675-495A-8800-09CFDFEF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1CACE-CC95-49FD-AA5C-2DDE354F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D1331E-9516-4019-B7F8-70B13764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60050-B36C-4E6C-91AF-71C048B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51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F74B7-DA94-41BE-9774-33A7BFDC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5D09FB-9EC2-49FE-919D-4DD2E831C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51A5DA-792B-40C0-AA32-D382087F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B84B25-8609-4DF7-BF97-54C50733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95923D-E417-461E-BF44-AEE6F610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BDC875-6CAD-4F0A-916F-C9711C30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162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F8C5D-164F-4904-824F-E4E76C3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3C9E85-1D1A-4710-8135-ED8F703F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E07508-D28E-459D-8227-AFE52119A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A188E0-F266-4A5F-A089-81004BBA9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61164C-C5F8-4BA4-BD7D-902009BBC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34542FB-9994-489B-A3E9-12EF180C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09D10DC-4ED5-489B-842F-BD33DD5B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EC4173-89B2-4B6B-9856-DEC2B5D2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1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D44DA-CADB-448A-94ED-9A633051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EEA650-3169-48C7-B16E-555F21D4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395E9B-FB73-457B-A551-6788D99D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7F2ECC-FD72-44BB-BF72-277A9240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29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67413"/>
            <a:ext cx="8112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535D7-6CC0-4416-AD16-AE18FCF3EB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166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EA50A31-41F8-4F73-8FB1-F9D59410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1D6C5E-80F9-4BB0-AA2A-2BC19D58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FAAA90-F7D2-43F3-A746-DFA2523A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80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4CF91-A2E4-4504-87AC-3247103A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E62641-6C3A-4E5B-8AA6-AAADDDE0D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148887-9106-4F36-9002-F418BE3C3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AD2D49-8F3F-43C8-B131-B278156D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0CF773-A14D-41A5-9A37-BE51B73B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70C2E4-2336-4B85-8B1D-C2DD999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87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A38E6-8F60-40D5-87AB-F7BEB075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B5E98EC-A642-4CF9-8019-4440888F8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87B622-9E98-4854-A1C3-D61FEBA5A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239AD4-3542-4DE9-A1F2-460EF4B1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12DBF9-BA42-4DFA-B484-0423ED84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6B052E-7C44-49FC-95ED-FB756A25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1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CF65A-1BCB-4FB5-BD08-AE03B561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AC38A5-65E3-4CA4-86F8-22360F6D1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581CF9-1473-4D8A-9132-8E681576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4A5E63-9A18-4659-8657-D8DC6C6C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B50BC1-CF4B-48B9-B67F-E81A62AC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333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C06504-18AB-48AF-82F7-4BA61511D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5FA20D-3016-4F37-BE24-948DDD50D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9AF113-B7C5-4A66-84C1-0A99C70C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D35D3F-17DD-4791-9283-5D84C656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426CB7-559F-4C9C-90DE-BC539C20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83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0C1D7-9253-4659-9E36-19292C448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1E77C7-FE25-455D-A13B-395D1A1AE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22AB69-932D-4D7C-8810-B22321F5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EE0826-C238-4435-9D86-7F4637E1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532D1C-6926-4AE3-804D-3742CD79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640CD-585F-45A4-BA88-B71FC970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6824D-5C77-4C24-B967-6D8D128F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560347-0C5A-4194-87B0-3C15F483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E4599-462D-4382-BCA3-BEB86F9F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E60484-7E49-46B6-AAD0-9932E73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02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C5A39-A46F-4BDC-AE42-165802EB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12A9AA-497D-433B-B82C-0A40EE1F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B7650-6A18-40ED-AB85-FEA92A32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5B3ACC-1986-4603-858F-FEB9DC10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5FC522-7D91-4E69-9335-5A61FE87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67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B338A-7AE1-4686-8F14-908619FE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ED7C4-5AA8-4EB0-BC0E-201CD9416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57B62B-DF9F-44C7-B8BB-D0D52E947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2552D7-EEC8-47B0-90BC-C5B3F63F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9EEFCA-DF3E-4A18-8DF8-D8AB14EF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E0628C-6568-4637-A9B2-7163F86B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73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ADB2B-EA2F-449E-A349-FBF1F75E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BDB790-98D9-459A-B941-FC64EC2D2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A35A12-29DA-437E-912F-484A8DD8B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47B9E2-9E3D-4239-BC14-382DD8659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65F4F6-AC4B-43D7-AE50-DEA340953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C1A01A-461C-4611-B1EC-366D71A6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FA347B-BDD3-42D9-9892-C8E4D45C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127014-A9BA-4381-B8D8-E35FD9F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339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CD85E8-A4A6-49C9-B3F1-F1BD45AB40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91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CCDBD-0AD5-44BC-B4FA-04A5592A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AE61AF-5FC2-464B-89E3-5FA7B497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95BA19-0CE0-49C2-9997-23C21062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04DEE5-BF5C-4F4D-B795-414B8D70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18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EE9ECB-28D9-4A27-A8C4-80A41B7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BF2E62-A6D7-4DB6-8F36-9ADA9AE6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843BE-B7B5-4469-9412-2A4F015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05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F8EBC-98A9-4D0B-9716-9840883C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A4104-8194-446E-BB36-CD83CD64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EFCCFD-29DD-457E-9191-B54AE88A4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F0D267-E1BD-4027-8F00-9868966E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9CC6E1-905A-4865-AEBD-7DB9F497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EE41B7-3C9B-479A-82F6-4A2233D9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86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8A394-5A5A-4025-8296-0E88D907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B21A4E-142F-490B-A0BF-4813D1BF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59090E-DA42-47C9-BC13-B2B0FB438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F57C99-75E1-47F5-B4CD-2C7ACC71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D91F64-F43F-4D58-BB8C-1E94B48D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B0467A-1C61-4888-A0AA-992AF469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27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A7B81-1D80-4ECA-B18F-377B4E5D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EFC51F-2A31-4534-854E-60E29363F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560789-0184-4510-BF93-B962ABE0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04AED-587C-4B2B-AEF6-8906E065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8038C3-C7F7-47C8-8C9C-05F0CD30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9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8ECB4A-3DC1-438C-A232-D3027FB0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A776ED-022B-46FB-AA54-4C3EE8D30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DB18A6-6AA4-4D4F-8326-C89AD758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456DF4-AF77-4F00-8274-E633B597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E19DE9-DDDE-4CA1-BBD3-5DF40452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7168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7958857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FF1A-82F2-4378-A132-A6D527E7B1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68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D9AC-2B3C-4330-A078-437E060A4F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05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A56F-BB98-4DF5-ACC6-C9073F031F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0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EFD7-4059-4BE6-9F02-D74792412E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17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A1E97-B2B7-42D4-AFE1-1BCE96DD7A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8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3D0D91-EFEC-4799-9572-827F554F0C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657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054" name="Espaço Reservado para Texto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1E5684C-6B6F-45BF-88EC-52B3C8741D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5" r:id="rId9"/>
    <p:sldLayoutId id="2147483739" r:id="rId10"/>
    <p:sldLayoutId id="2147483746" r:id="rId11"/>
    <p:sldLayoutId id="2147483740" r:id="rId12"/>
    <p:sldLayoutId id="21474837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A3742D-5016-4DA4-A4AF-A3279657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C903D5-7644-47AB-B310-C8256BBE0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62DF69-BC07-4425-8C6F-F8BF85877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A15BA-1DF8-40F2-B44E-F6EBA778DF78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BF3E6D-23FA-454D-BB26-7A365A846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146ED4-912D-4D3F-B647-8A2D1C454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232E-4206-4F62-9393-0CFC0142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35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AD2219-AE8E-4047-9B6D-7780F879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F75F73-DCDB-4400-8F81-268D2A2A5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8EA29-C2FD-482A-92F8-756E39D33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520D48-A939-4962-BDC5-5C4519FB8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D259A3-C193-409A-B028-0A3E8BE1F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mailto:visapiaui@yahoo.com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isapiaui@yahoo.com.b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mailto:visapiaui@yahoo.com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3915" y="2220534"/>
            <a:ext cx="8392885" cy="3371850"/>
          </a:xfrm>
        </p:spPr>
        <p:txBody>
          <a:bodyPr>
            <a:normAutofit/>
          </a:bodyPr>
          <a:lstStyle/>
          <a:p>
            <a:pPr marL="240030" indent="-24003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40030" indent="-24003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40030" indent="-240030" algn="ctr">
              <a:buNone/>
              <a:defRPr/>
            </a:pP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 BÁSICO DE INSPEÇÃO SANITÁRIA</a:t>
            </a:r>
          </a:p>
          <a:p>
            <a:pPr marL="0" indent="0" algn="ctr">
              <a:buNone/>
              <a:defRPr/>
            </a:pP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SERVIÇOS E PRODUTOS </a:t>
            </a:r>
          </a:p>
          <a:p>
            <a:pPr marL="0" indent="0" algn="ctr">
              <a:buNone/>
              <a:defRPr/>
            </a:pPr>
            <a:endParaRPr lang="pt-BR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" indent="-240030" algn="r">
              <a:buNone/>
              <a:defRPr/>
            </a:pPr>
            <a:endParaRPr lang="pt-BR" sz="13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40030" indent="-240030" algn="r">
              <a:buNone/>
              <a:defRPr/>
            </a:pPr>
            <a:endParaRPr lang="pt-BR" sz="13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26" y="1012895"/>
            <a:ext cx="821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98" y="981531"/>
            <a:ext cx="821888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1715492" y="2152015"/>
            <a:ext cx="5872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030" marR="0" lvl="0" indent="-24003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Governo do Estado do Piauí </a:t>
            </a:r>
          </a:p>
          <a:p>
            <a:pPr marL="240030" marR="0" lvl="0" indent="-24003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Secretaria de Estado da Saúde do Piauí – SESAPI</a:t>
            </a:r>
          </a:p>
          <a:p>
            <a:pPr marL="240030" marR="0" lvl="0" indent="-24003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Superintendência de Atenção Primária à Saúde e Municípios – SUPAT</a:t>
            </a:r>
            <a:endParaRPr kumimoji="0" lang="pt-BR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0030" marR="0" lvl="0" indent="-24003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Diretoria de Vigilância Sanitária do Estado do Piauí - DIVISA</a:t>
            </a:r>
            <a:endParaRPr kumimoji="0" lang="pt-B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16" y="968281"/>
            <a:ext cx="1360737" cy="830740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909" y="1107344"/>
            <a:ext cx="1943454" cy="5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05" y="1002856"/>
            <a:ext cx="1538379" cy="9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915" y="1137005"/>
            <a:ext cx="1053851" cy="5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Lupa com preenchimento sólido">
            <a:extLst>
              <a:ext uri="{FF2B5EF4-FFF2-40B4-BE49-F238E27FC236}">
                <a16:creationId xmlns:a16="http://schemas.microsoft.com/office/drawing/2014/main" id="{9371D92E-90FE-4CE5-9FB0-7BA58514C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6431" y="4370520"/>
            <a:ext cx="1730906" cy="1704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DISPARADOR</a:t>
            </a:r>
            <a:br>
              <a:rPr lang="pt-BR" sz="40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9725"/>
            <a:ext cx="6900863" cy="4846638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sz="2800" dirty="0"/>
              <a:t>O único fator que determinamos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/>
              <a:t>no aparelho </a:t>
            </a:r>
            <a:r>
              <a:rPr lang="pt-BR" sz="2800" dirty="0" err="1"/>
              <a:t>periapical</a:t>
            </a:r>
            <a:r>
              <a:rPr lang="pt-BR" sz="2800" dirty="0"/>
              <a:t> é o tempo de exposição. A </a:t>
            </a:r>
            <a:r>
              <a:rPr lang="pt-BR" sz="2800" dirty="0" err="1"/>
              <a:t>quilovoltagem</a:t>
            </a:r>
            <a:r>
              <a:rPr lang="pt-BR" sz="2800" dirty="0"/>
              <a:t> e a </a:t>
            </a:r>
            <a:r>
              <a:rPr lang="pt-BR" sz="2800" dirty="0" err="1"/>
              <a:t>miliamperagem</a:t>
            </a:r>
            <a:r>
              <a:rPr lang="pt-BR" sz="2800" dirty="0"/>
              <a:t> são fixas.</a:t>
            </a:r>
            <a:r>
              <a:rPr lang="pt-BR" sz="2400" dirty="0"/>
              <a:t>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 </a:t>
            </a:r>
            <a:r>
              <a:rPr lang="pt-BR" sz="2800" dirty="0"/>
              <a:t>O cabo deve permitir que o profissional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/>
              <a:t>se afaste 2 metros do cabeçote durante o disparo.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sz="2800" dirty="0"/>
              <a:t>Obs. NÃO É PERMITIDO O USO DO </a:t>
            </a:r>
            <a:r>
              <a:rPr lang="pt-BR" sz="2800" u="sng" dirty="0"/>
              <a:t>RETARDO!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dirty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125538"/>
            <a:ext cx="1814512" cy="410368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SUPORTE</a:t>
            </a:r>
            <a:br>
              <a:rPr lang="pt-BR" sz="4000" dirty="0"/>
            </a:br>
            <a:endParaRPr lang="pt-BR" dirty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57188" eaLnBrk="1" hangingPunct="1"/>
            <a:r>
              <a:rPr lang="pt-BR" altLang="pt-BR" sz="2800"/>
              <a:t>O Suporte pode ser acoplado na parede ou em tripés móveis.</a:t>
            </a:r>
            <a:r>
              <a:rPr lang="pt-BR" altLang="pt-BR"/>
              <a:t> </a:t>
            </a:r>
          </a:p>
          <a:p>
            <a:pPr defTabSz="357188" eaLnBrk="1" hangingPunct="1"/>
            <a:r>
              <a:rPr lang="pt-BR" altLang="pt-BR" sz="2800"/>
              <a:t>O sistema de suporte do cabeçote deve ser de tal forma que o mesmo permaneça estável durante a exposição. </a:t>
            </a:r>
          </a:p>
          <a:p>
            <a:pPr defTabSz="357188" eaLnBrk="1" hangingPunct="1"/>
            <a:endParaRPr lang="pt-BR" altLang="pt-BR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38675"/>
            <a:ext cx="2471737" cy="21907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825625" cy="33575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243013" y="1700213"/>
            <a:ext cx="662622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2800" kern="10" spc="56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367088" y="533400"/>
            <a:ext cx="5105400" cy="2868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0" kern="10" cap="none" dirty="0">
                <a:ln>
                  <a:noFill/>
                </a:ln>
                <a:solidFill>
                  <a:schemeClr val="tx1"/>
                </a:solidFill>
                <a:latin typeface="Arial Black"/>
              </a:rPr>
              <a:t>PROTEÇÃO RADIOLÓGICA </a:t>
            </a:r>
            <a:br>
              <a:rPr lang="pt-BR" sz="3200" b="0" kern="10" cap="none" dirty="0">
                <a:ln>
                  <a:noFill/>
                </a:ln>
                <a:solidFill>
                  <a:schemeClr val="tx1"/>
                </a:solidFill>
                <a:latin typeface="Arial Black"/>
              </a:rPr>
            </a:br>
            <a:r>
              <a:rPr lang="pt-BR" sz="3200" b="0" kern="10" cap="none" dirty="0">
                <a:ln>
                  <a:noFill/>
                </a:ln>
                <a:solidFill>
                  <a:schemeClr val="tx1"/>
                </a:solidFill>
                <a:latin typeface="Arial Black"/>
              </a:rPr>
              <a:t>NA </a:t>
            </a:r>
            <a:br>
              <a:rPr lang="pt-BR" sz="3200" b="0" kern="10" cap="none" dirty="0">
                <a:ln>
                  <a:noFill/>
                </a:ln>
                <a:solidFill>
                  <a:schemeClr val="tx1"/>
                </a:solidFill>
                <a:latin typeface="Arial Black"/>
              </a:rPr>
            </a:br>
            <a:r>
              <a:rPr lang="pt-BR" sz="3200" b="0" kern="10" cap="none" dirty="0">
                <a:ln>
                  <a:noFill/>
                </a:ln>
                <a:solidFill>
                  <a:schemeClr val="tx1"/>
                </a:solidFill>
                <a:latin typeface="Arial Black"/>
              </a:rPr>
              <a:t>ODONTOLOGIA</a:t>
            </a:r>
            <a:br>
              <a:rPr lang="pt-BR" sz="3200" b="0" kern="10" cap="none" dirty="0">
                <a:ln>
                  <a:noFill/>
                </a:ln>
                <a:solidFill>
                  <a:schemeClr val="tx1"/>
                </a:solidFill>
                <a:latin typeface="Arial Black"/>
              </a:rPr>
            </a:br>
            <a:endParaRPr lang="pt-BR" sz="3200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6388" name="Subtítulo 6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Adonias Moura Filho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Odontólogo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visapiaui@yahoo.com.br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86-3216-3660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altLang="pt-BR" dirty="0"/>
          </a:p>
        </p:txBody>
      </p:sp>
      <p:pic>
        <p:nvPicPr>
          <p:cNvPr id="16389" name="Picture 5" descr="MMj03363880000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300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946775"/>
            <a:ext cx="8112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PROTEÇÃO DO PACIENTE</a:t>
            </a:r>
            <a:br>
              <a:rPr lang="pt-BR" sz="4000" dirty="0"/>
            </a:br>
            <a:endParaRPr lang="pt-B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b="1" dirty="0"/>
              <a:t>Uso de aventais de chumbo;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/>
              <a:t>Uso de protetores de </a:t>
            </a:r>
            <a:r>
              <a:rPr lang="pt-BR" altLang="pt-BR" sz="2000" b="1" dirty="0" err="1"/>
              <a:t>tireóide</a:t>
            </a:r>
            <a:r>
              <a:rPr lang="pt-BR" altLang="pt-BR" sz="2000" b="1" dirty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/>
              <a:t>Usar sempre revelador em boas condições de processamento, evitando a </a:t>
            </a:r>
            <a:r>
              <a:rPr lang="pt-BR" altLang="pt-BR" sz="2000" b="1" dirty="0" err="1"/>
              <a:t>super-exposição</a:t>
            </a:r>
            <a:r>
              <a:rPr lang="pt-BR" altLang="pt-BR" sz="2000" b="1" dirty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Arial" charset="0"/>
              </a:rPr>
              <a:t>O campo de irradiação deve ser de 6 cm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000" b="1" dirty="0">
                <a:latin typeface="Arial" charset="0"/>
              </a:rPr>
              <a:t>	na pele do paciente;</a:t>
            </a:r>
            <a:endParaRPr lang="pt-BR" altLang="pt-BR" sz="2000" b="1" dirty="0"/>
          </a:p>
          <a:p>
            <a:pPr eaLnBrk="1" hangingPunct="1">
              <a:lnSpc>
                <a:spcPct val="80000"/>
              </a:lnSpc>
            </a:pPr>
            <a:endParaRPr lang="pt-BR" altLang="pt-BR" sz="2000" b="1" dirty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667250"/>
            <a:ext cx="1533525" cy="21907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86300"/>
            <a:ext cx="1457325" cy="21717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805238" y="973138"/>
            <a:ext cx="138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pt-BR" altLang="pt-BR" sz="1200">
                <a:latin typeface="Arial" charset="0"/>
                <a:ea typeface="Times New Roman" pitchFamily="18" charset="0"/>
                <a:cs typeface="Arial" charset="0"/>
              </a:rPr>
              <a:t>                            </a:t>
            </a:r>
            <a:endParaRPr lang="pt-BR" altLang="pt-BR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3805238" y="3438525"/>
            <a:ext cx="612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pt-BR" altLang="pt-BR" sz="1200">
                <a:latin typeface="Arial" charset="0"/>
                <a:ea typeface="Times New Roman" pitchFamily="18" charset="0"/>
                <a:cs typeface="Arial" charset="0"/>
              </a:rPr>
              <a:t>          </a:t>
            </a:r>
            <a:endParaRPr lang="pt-BR" altLang="pt-BR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50913" y="1787525"/>
            <a:ext cx="758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41288"/>
            <a:ext cx="2698750" cy="18272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ítulo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800"/>
              <a:t>PROTEÇÃO DO OPERADOR DO APARELHO </a:t>
            </a:r>
            <a:br>
              <a:rPr lang="pt-BR" altLang="pt-BR" sz="2800"/>
            </a:br>
            <a:r>
              <a:rPr lang="pt-BR" altLang="pt-BR" sz="2800"/>
              <a:t>DE RAIOS-X</a:t>
            </a:r>
          </a:p>
        </p:txBody>
      </p:sp>
      <p:sp>
        <p:nvSpPr>
          <p:cNvPr id="18437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970088"/>
            <a:ext cx="7239000" cy="4486275"/>
          </a:xfrm>
        </p:spPr>
        <p:txBody>
          <a:bodyPr/>
          <a:lstStyle/>
          <a:p>
            <a:pPr algn="just" defTabSz="246063" eaLnBrk="1" hangingPunct="1"/>
            <a:r>
              <a:rPr lang="pt-BR" altLang="pt-BR" sz="2800" dirty="0"/>
              <a:t>Nunca segurar o cabeçote, </a:t>
            </a:r>
            <a:r>
              <a:rPr lang="pt-BR" altLang="pt-BR" sz="2800" dirty="0" err="1"/>
              <a:t>localizador</a:t>
            </a:r>
            <a:r>
              <a:rPr lang="pt-BR" altLang="pt-BR" sz="2800" dirty="0"/>
              <a:t> ou filme na boca do paciente durante as exposições;</a:t>
            </a:r>
          </a:p>
          <a:p>
            <a:pPr algn="just" defTabSz="246063" eaLnBrk="1" hangingPunct="1"/>
            <a:r>
              <a:rPr lang="pt-BR" altLang="pt-BR" sz="2800" dirty="0"/>
              <a:t> As divisórias das salas devem ser de alvenaria;</a:t>
            </a:r>
          </a:p>
          <a:p>
            <a:pPr algn="just" defTabSz="246063" eaLnBrk="1" hangingPunct="1"/>
            <a:r>
              <a:rPr lang="pt-BR" altLang="pt-BR" sz="2800" dirty="0"/>
              <a:t> Deve-se posicionar para a tomada radiográfica da seguinte maneira:</a:t>
            </a:r>
          </a:p>
          <a:p>
            <a:pPr lvl="1" algn="just" defTabSz="246063" eaLnBrk="1" hangingPunct="1"/>
            <a:r>
              <a:rPr lang="pt-BR" altLang="pt-BR" sz="2500" dirty="0"/>
              <a:t>	Usar cabo disparador que permitirá a distância	adequada (2,00m do cabeçote do aparelho).</a:t>
            </a:r>
          </a:p>
          <a:p>
            <a:pPr defTabSz="246063" eaLnBrk="1" hangingPunct="1"/>
            <a:endParaRPr lang="pt-BR" alt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PROTEÇÃO DO OPERADOR DO APARELHO DE RAIOS-X</a:t>
            </a:r>
            <a:endParaRPr lang="pt-BR" dirty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2800" dirty="0"/>
              <a:t>Em casos extras, como divisória de madeira em salas extremamente pequenas, que não permitam a distância ideal,  deve ser feito mudanças na estrutura física da sala; </a:t>
            </a:r>
          </a:p>
          <a:p>
            <a:pPr algn="just" eaLnBrk="1" hangingPunct="1"/>
            <a:endParaRPr lang="pt-BR" altLang="pt-BR" sz="2800" dirty="0"/>
          </a:p>
          <a:p>
            <a:pPr algn="just" eaLnBrk="1" hangingPunct="1"/>
            <a:r>
              <a:rPr lang="pt-BR" altLang="pt-BR" sz="2800" dirty="0"/>
              <a:t> A emissão de raios-x deve ser indicado por um sinal luminoso e sonoro;</a:t>
            </a:r>
          </a:p>
          <a:p>
            <a:pPr eaLnBrk="1" hangingPunct="1"/>
            <a:endParaRPr lang="pt-BR" alt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3244850"/>
            <a:ext cx="527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pt-BR" altLang="pt-BR" sz="1200"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endParaRPr lang="pt-BR" altLang="pt-BR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PROTEÇÃO DO OPERADOR DO APARELHO DE RAIOS-X</a:t>
            </a:r>
            <a:endParaRPr lang="pt-BR" dirty="0"/>
          </a:p>
        </p:txBody>
      </p:sp>
      <p:sp>
        <p:nvSpPr>
          <p:cNvPr id="20485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800"/>
              <a:t>Posicionamento durante o disparo do equipamento</a:t>
            </a:r>
          </a:p>
          <a:p>
            <a:pPr eaLnBrk="1" hangingPunct="1"/>
            <a:endParaRPr lang="pt-BR" altLang="pt-BR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681413" cy="38877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3671888" cy="38338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33375"/>
            <a:ext cx="3178175" cy="187166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latin typeface="Arial Black" pitchFamily="34" charset="0"/>
              </a:rPr>
              <a:t>COMO OBTER BOAS RADIOGRAFIAS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ctr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pt-BR" sz="2400" dirty="0">
              <a:latin typeface="Arial" charset="0"/>
            </a:endParaRP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2800" dirty="0">
                <a:latin typeface="Arial" charset="0"/>
              </a:rPr>
              <a:t>Usar dispositivo de alinhamento (</a:t>
            </a:r>
            <a:r>
              <a:rPr lang="pt-BR" sz="2800" dirty="0" err="1">
                <a:latin typeface="Arial" charset="0"/>
              </a:rPr>
              <a:t>posicionadores</a:t>
            </a:r>
            <a:r>
              <a:rPr lang="pt-BR" sz="2800" dirty="0">
                <a:latin typeface="Arial" charset="0"/>
              </a:rPr>
              <a:t> de filmes);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2800" dirty="0">
                <a:latin typeface="Arial" charset="0"/>
              </a:rPr>
              <a:t>Variar o tempo de exposição de acordo com a área radiográfica;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2800" dirty="0">
                <a:latin typeface="Arial" charset="0"/>
              </a:rPr>
              <a:t>Realizar uma revelação padronizada, observando aspectos como:</a:t>
            </a:r>
          </a:p>
          <a:p>
            <a:pPr marL="457200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800" dirty="0">
                <a:latin typeface="Arial" charset="0"/>
              </a:rPr>
              <a:t>Tempo de revelação;</a:t>
            </a:r>
          </a:p>
          <a:p>
            <a:pPr marL="457200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800" dirty="0">
                <a:latin typeface="Arial" charset="0"/>
              </a:rPr>
              <a:t>Temperatura das soluções(vide tabela);          </a:t>
            </a:r>
          </a:p>
          <a:p>
            <a:pPr marL="457200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800" dirty="0">
                <a:latin typeface="Arial" charset="0"/>
              </a:rPr>
              <a:t>Idade das soluções;</a:t>
            </a:r>
          </a:p>
          <a:p>
            <a:pPr marL="457200" indent="-457200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800" dirty="0">
                <a:latin typeface="Arial" charset="0"/>
              </a:rPr>
              <a:t>Condições da Câmara Escura (vide teste de velamento);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200"/>
              <a:t>Não permitir a penetração de luz na câmara escura (Teste de Velamento).</a:t>
            </a:r>
          </a:p>
        </p:txBody>
      </p:sp>
      <p:sp>
        <p:nvSpPr>
          <p:cNvPr id="22531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600450" cy="27209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44675"/>
            <a:ext cx="3671887" cy="27019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b="1" dirty="0"/>
            </a:br>
            <a:br>
              <a:rPr lang="pt-BR" b="1" dirty="0"/>
            </a:br>
            <a:endParaRPr lang="pt-BR" b="1" dirty="0"/>
          </a:p>
        </p:txBody>
      </p:sp>
      <p:graphicFrame>
        <p:nvGraphicFramePr>
          <p:cNvPr id="22550" name="Group 22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524375"/>
        </p:xfrm>
        <a:graphic>
          <a:graphicData uri="http://schemas.openxmlformats.org/drawingml/2006/table">
            <a:tbl>
              <a:tblPr bandCol="1"/>
              <a:tblGrid>
                <a:gridCol w="3676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Temperatura</a:t>
                      </a:r>
                    </a:p>
                  </a:txBody>
                  <a:tcPr marL="80433" marR="80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Tempo</a:t>
                      </a:r>
                    </a:p>
                  </a:txBody>
                  <a:tcPr marL="80433" marR="8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18,5 º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 º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21 º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22 º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24 º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26 º C</a:t>
                      </a:r>
                    </a:p>
                  </a:txBody>
                  <a:tcPr marL="80433" marR="80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6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5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4min 30 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4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2min 30 s</a:t>
                      </a:r>
                    </a:p>
                  </a:txBody>
                  <a:tcPr marL="80433" marR="80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Enxágue : água 15 a 30 º C -  2 a 4 min.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Fixação: 15 a 30 º C – 2 a 4 min.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Lavagem: água 15 a 30 º C – 10 min</a:t>
                      </a:r>
                    </a:p>
                  </a:txBody>
                  <a:tcPr marL="80433" marR="80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2638425" y="668338"/>
            <a:ext cx="386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400"/>
              <a:t>TABELA DE REVELAÇÃO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642938" y="1712913"/>
            <a:ext cx="78168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spc="72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/>
            </a:endParaRPr>
          </a:p>
        </p:txBody>
      </p:sp>
      <p:pic>
        <p:nvPicPr>
          <p:cNvPr id="8195" name="Picture 5" descr="MMj03363880000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976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946775"/>
            <a:ext cx="8112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RAIOS-X </a:t>
            </a:r>
            <a:br>
              <a:rPr lang="pt-BR" sz="32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</a:br>
            <a:r>
              <a:rPr lang="pt-BR" sz="32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NA </a:t>
            </a:r>
            <a:br>
              <a:rPr lang="pt-BR" sz="32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</a:br>
            <a:r>
              <a:rPr lang="pt-BR" sz="32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ODONTOLOGIA</a:t>
            </a:r>
            <a:br>
              <a:rPr lang="pt-BR" sz="32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</a:br>
            <a:endParaRPr lang="pt-BR" sz="32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Adonias Moura Filho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Odontólogo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visapiaui@yahoo.com.br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86-3216-3660</a:t>
            </a:r>
            <a:r>
              <a:rPr lang="pt-BR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95275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        EQUIPAMENTO IDEAL</a:t>
            </a:r>
            <a:br>
              <a:rPr lang="pt-B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000" dirty="0"/>
              <a:t>Cabeçote de fácil movimentação permitindo posicionamento firme e correto do feixe de raios-x em relação ao paciente e ao filme;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000" dirty="0"/>
              <a:t>A distância entre o ponto focal e o filme deve ser de no mínimo 25cm;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pt-BR" sz="20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000" dirty="0"/>
              <a:t>O campo de irradiação deve ser de 6 cm na pele do paciente;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000" dirty="0"/>
              <a:t>Preferir aparelhos de controle eletrônicos e com tensão maior ou igual a 65 </a:t>
            </a:r>
            <a:r>
              <a:rPr lang="pt-BR" sz="2000" dirty="0" err="1"/>
              <a:t>Kvp</a:t>
            </a:r>
            <a:r>
              <a:rPr lang="pt-BR" sz="2000" dirty="0"/>
              <a:t>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pt-BR" sz="20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000" dirty="0"/>
              <a:t>Comprimento do cabo disparador deve ser de 2 metros;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pt-BR" sz="20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000" dirty="0"/>
              <a:t>Não deve possuir disparador automático;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pt-BR" sz="20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000" dirty="0"/>
              <a:t>A emissão de raios-x deve ser indicado por um sinal luminoso e sonoro;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332656"/>
            <a:ext cx="7239000" cy="11430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pt-BR" altLang="pt-BR" sz="4000" b="1" dirty="0"/>
              <a:t>RESPONSABILIDADES  DO DENTISTA: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Diminuir a dose o máximo possível;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Melhorar a qualidade de imagem;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Decidir sobre a necessidade do exame;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Manter os equipamentos em boas condições de funcionamento;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Requerer a Licença Sanitária;</a:t>
            </a:r>
          </a:p>
          <a:p>
            <a:pPr eaLnBrk="1" hangingPunct="1">
              <a:lnSpc>
                <a:spcPct val="80000"/>
              </a:lnSpc>
            </a:pPr>
            <a:endParaRPr lang="pt-BR" altLang="pt-BR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Equipamento de raios-x odontológico panorâmico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9225" y="2052638"/>
            <a:ext cx="5314950" cy="39624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286077"/>
            <a:ext cx="7549592" cy="586274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054" y="2585305"/>
            <a:ext cx="4564477" cy="2693481"/>
          </a:xfrm>
        </p:spPr>
        <p:txBody>
          <a:bodyPr anchor="ctr">
            <a:noAutofit/>
          </a:bodyPr>
          <a:lstStyle/>
          <a:p>
            <a:pPr marL="0" indent="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1875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187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1875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187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1875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187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240030" indent="-240030" algn="just">
              <a:buClr>
                <a:srgbClr val="6ADEFF"/>
              </a:buClr>
              <a:buNone/>
              <a:defRPr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algn="just">
              <a:buClr>
                <a:srgbClr val="6ADEFF"/>
              </a:buClr>
              <a:buNone/>
              <a:defRPr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9" y="2800523"/>
            <a:ext cx="3521880" cy="2853101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39" y="4657729"/>
            <a:ext cx="260580" cy="2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05" y="4267194"/>
            <a:ext cx="320214" cy="2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9" y="5092807"/>
            <a:ext cx="3046372" cy="7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           LEGISLAÇÃO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/>
          </a:p>
          <a:p>
            <a:r>
              <a:rPr lang="pt-BR" b="1"/>
              <a:t>PORTARIA 330/2019- </a:t>
            </a:r>
            <a:r>
              <a:rPr lang="pt-BR" dirty="0"/>
              <a:t>Radiodiagnóstico médico e odontológico;</a:t>
            </a:r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40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APARELHO DE RAIOS-X </a:t>
            </a:r>
            <a:br>
              <a:rPr lang="pt-BR" sz="4000" dirty="0"/>
            </a:br>
            <a:r>
              <a:rPr lang="pt-BR" sz="4000" dirty="0"/>
              <a:t>ODONTOLÓGICO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76575" y="2112963"/>
          <a:ext cx="200025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2000000" imgH="3839111" progId="PBrush">
                  <p:embed/>
                </p:oleObj>
              </mc:Choice>
              <mc:Fallback>
                <p:oleObj name="Imagem de bitmap" r:id="rId2" imgW="2000000" imgH="3839111" progId="PBrush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2112963"/>
                        <a:ext cx="2000250" cy="38385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2509838" y="2133600"/>
            <a:ext cx="792162" cy="5032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85875" y="1773238"/>
            <a:ext cx="121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cabeçote</a:t>
            </a: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 flipV="1">
            <a:off x="2555875" y="3132138"/>
            <a:ext cx="720725" cy="504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403350" y="3627438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localizador</a:t>
            </a: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 flipH="1" flipV="1">
            <a:off x="4140200" y="3738563"/>
            <a:ext cx="1727200" cy="73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919788" y="3681413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disparador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INTERIOR DO CABEÇOTE</a:t>
            </a:r>
            <a:br>
              <a:rPr lang="pt-BR" sz="4000" dirty="0"/>
            </a:br>
            <a:endParaRPr lang="pt-BR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25538"/>
            <a:ext cx="4756150" cy="5446712"/>
          </a:xfr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T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16300"/>
            <a:ext cx="4178300" cy="25876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ítulo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/>
              <a:t>TUBO DE RAIOS-X</a:t>
            </a:r>
            <a:endParaRPr lang="pt-BR" alt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sz="2800" dirty="0"/>
              <a:t>ÓLEO : Tem a função de resfriamento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/>
              <a:t>do tubo de raios-x</a:t>
            </a:r>
            <a:r>
              <a:rPr lang="pt-BR" dirty="0"/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/>
              <a:t>Tubo de raios-x odontológico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50913" y="923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3390900" cy="40259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ítulo 3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/>
              <a:t>COLIMADOR</a:t>
            </a:r>
            <a:endParaRPr lang="pt-BR" altLang="pt-BR"/>
          </a:p>
        </p:txBody>
      </p:sp>
      <p:sp>
        <p:nvSpPr>
          <p:cNvPr id="1126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800"/>
              <a:t>Sua função é direcionar o feixe de raios X produzidos.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13100"/>
            <a:ext cx="2852738" cy="3429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ítulo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/>
              <a:t>FILTRO DE ALUMÍNIO</a:t>
            </a:r>
            <a:endParaRPr lang="pt-BR" altLang="pt-BR"/>
          </a:p>
        </p:txBody>
      </p:sp>
      <p:sp>
        <p:nvSpPr>
          <p:cNvPr id="12292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2000"/>
              <a:t>Sua função é atenuar a radiação de baixa energia que, além de possuir uma grande probabilidade de provocar efeitos deletérios  sobre o organismo, provoca um véu (escurecimento) sobre a imagem revelada, o que prejudica o detalhe e o contraste do filme.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125538"/>
            <a:ext cx="2371725" cy="29511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43213" y="1211263"/>
            <a:ext cx="29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pt-BR" dirty="0">
              <a:solidFill>
                <a:srgbClr val="FF66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CILINDRO LOCALIZADOR</a:t>
            </a:r>
            <a:br>
              <a:rPr lang="pt-BR" sz="40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Auxiliar a localização da área de incidência do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feixe de radiação;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dirty="0"/>
              <a:t> Limitar o tamanho de campo.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O COMPRIMENTO VAI DEPENDER DO KV DO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EQUIPAMENTO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	60KV - 18cm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	70KV – 20cm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	&gt;70KV – 24cm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	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dirty="0"/>
          </a:p>
        </p:txBody>
      </p:sp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559300"/>
            <a:ext cx="2952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849</Words>
  <Application>Microsoft Office PowerPoint</Application>
  <PresentationFormat>Apresentação na tela (4:3)</PresentationFormat>
  <Paragraphs>150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Trebuchet MS</vt:lpstr>
      <vt:lpstr>Verdana</vt:lpstr>
      <vt:lpstr>Wingdings</vt:lpstr>
      <vt:lpstr>Wingdings 2</vt:lpstr>
      <vt:lpstr>Opulento</vt:lpstr>
      <vt:lpstr>Tema do Office</vt:lpstr>
      <vt:lpstr>1_Tema do Office</vt:lpstr>
      <vt:lpstr>Imagem de bitmap</vt:lpstr>
      <vt:lpstr>Apresentação do PowerPoint</vt:lpstr>
      <vt:lpstr>RAIOS-X  NA  ODONTOLOGIA </vt:lpstr>
      <vt:lpstr>           LEGISLAÇÃO </vt:lpstr>
      <vt:lpstr>APARELHO DE RAIOS-X  ODONTOLÓGICO</vt:lpstr>
      <vt:lpstr>INTERIOR DO CABEÇOTE </vt:lpstr>
      <vt:lpstr>TUBO DE RAIOS-X</vt:lpstr>
      <vt:lpstr>COLIMADOR</vt:lpstr>
      <vt:lpstr>FILTRO DE ALUMÍNIO</vt:lpstr>
      <vt:lpstr>CILINDRO LOCALIZADOR </vt:lpstr>
      <vt:lpstr>DISPARADOR </vt:lpstr>
      <vt:lpstr>SUPORTE </vt:lpstr>
      <vt:lpstr>PROTEÇÃO RADIOLÓGICA  NA  ODONTOLOGIA </vt:lpstr>
      <vt:lpstr>PROTEÇÃO DO PACIENTE </vt:lpstr>
      <vt:lpstr>PROTEÇÃO DO OPERADOR DO APARELHO  DE RAIOS-X</vt:lpstr>
      <vt:lpstr>PROTEÇÃO DO OPERADOR DO APARELHO DE RAIOS-X</vt:lpstr>
      <vt:lpstr>PROTEÇÃO DO OPERADOR DO APARELHO DE RAIOS-X</vt:lpstr>
      <vt:lpstr>COMO OBTER BOAS RADIOGRAFIAS</vt:lpstr>
      <vt:lpstr>Não permitir a penetração de luz na câmara escura (Teste de Velamento).</vt:lpstr>
      <vt:lpstr>  </vt:lpstr>
      <vt:lpstr>        EQUIPAMENTO IDEAL </vt:lpstr>
      <vt:lpstr>RESPONSABILIDADES  DO DENTISTA:</vt:lpstr>
      <vt:lpstr>Equipamento de raios-x odontológico panorâmico</vt:lpstr>
      <vt:lpstr>CANAIS DE COMUNICAÇÃO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</dc:creator>
  <cp:lastModifiedBy>Cyntia Veras</cp:lastModifiedBy>
  <cp:revision>35</cp:revision>
  <dcterms:created xsi:type="dcterms:W3CDTF">2007-09-11T13:01:55Z</dcterms:created>
  <dcterms:modified xsi:type="dcterms:W3CDTF">2021-02-03T18:32:59Z</dcterms:modified>
</cp:coreProperties>
</file>