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 id="2147483866" r:id="rId2"/>
    <p:sldMasterId id="2147483878" r:id="rId3"/>
  </p:sldMasterIdLst>
  <p:notesMasterIdLst>
    <p:notesMasterId r:id="rId27"/>
  </p:notesMasterIdLst>
  <p:sldIdLst>
    <p:sldId id="722" r:id="rId4"/>
    <p:sldId id="699" r:id="rId5"/>
    <p:sldId id="272" r:id="rId6"/>
    <p:sldId id="702" r:id="rId7"/>
    <p:sldId id="700" r:id="rId8"/>
    <p:sldId id="701" r:id="rId9"/>
    <p:sldId id="703" r:id="rId10"/>
    <p:sldId id="705" r:id="rId11"/>
    <p:sldId id="706" r:id="rId12"/>
    <p:sldId id="707" r:id="rId13"/>
    <p:sldId id="709" r:id="rId14"/>
    <p:sldId id="710" r:id="rId15"/>
    <p:sldId id="711" r:id="rId16"/>
    <p:sldId id="712" r:id="rId17"/>
    <p:sldId id="713" r:id="rId18"/>
    <p:sldId id="714" r:id="rId19"/>
    <p:sldId id="715" r:id="rId20"/>
    <p:sldId id="718" r:id="rId21"/>
    <p:sldId id="716" r:id="rId22"/>
    <p:sldId id="719" r:id="rId23"/>
    <p:sldId id="717" r:id="rId24"/>
    <p:sldId id="720" r:id="rId25"/>
    <p:sldId id="72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0608" autoAdjust="0"/>
  </p:normalViewPr>
  <p:slideViewPr>
    <p:cSldViewPr snapToGrid="0">
      <p:cViewPr varScale="1">
        <p:scale>
          <a:sx n="66" d="100"/>
          <a:sy n="66" d="100"/>
        </p:scale>
        <p:origin x="9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37A3F-1AF4-4549-B5F0-63759DD73844}" type="doc">
      <dgm:prSet loTypeId="urn:microsoft.com/office/officeart/2005/8/layout/vList3" loCatId="list" qsTypeId="urn:microsoft.com/office/officeart/2005/8/quickstyle/simple1" qsCatId="simple" csTypeId="urn:microsoft.com/office/officeart/2005/8/colors/colorful3" csCatId="colorful" phldr="1"/>
      <dgm:spPr/>
    </dgm:pt>
    <dgm:pt modelId="{FD5459E3-AB77-4237-9111-A6E18ED61BF7}">
      <dgm:prSet phldrT="[Texto]"/>
      <dgm:spPr/>
      <dgm:t>
        <a:bodyPr/>
        <a:lstStyle/>
        <a:p>
          <a:r>
            <a:rPr lang="pt-BR" dirty="0"/>
            <a:t>Plano de Contenção, Prevenção, Monitoramento e Controle da Transmissão da COVID-19</a:t>
          </a:r>
        </a:p>
      </dgm:t>
    </dgm:pt>
    <dgm:pt modelId="{EEEE2642-3979-4C2F-82C5-75807C2BB382}" type="parTrans" cxnId="{861CB771-F000-4562-9F95-CF5B7DE3D8F1}">
      <dgm:prSet/>
      <dgm:spPr/>
      <dgm:t>
        <a:bodyPr/>
        <a:lstStyle/>
        <a:p>
          <a:endParaRPr lang="pt-BR"/>
        </a:p>
      </dgm:t>
    </dgm:pt>
    <dgm:pt modelId="{2E452189-0E2A-44B1-97E4-74355BCC68A6}" type="sibTrans" cxnId="{861CB771-F000-4562-9F95-CF5B7DE3D8F1}">
      <dgm:prSet/>
      <dgm:spPr/>
      <dgm:t>
        <a:bodyPr/>
        <a:lstStyle/>
        <a:p>
          <a:endParaRPr lang="pt-BR"/>
        </a:p>
      </dgm:t>
    </dgm:pt>
    <dgm:pt modelId="{E7841961-E31F-4A90-9364-9B1F6531A289}">
      <dgm:prSet phldrT="[Texto]"/>
      <dgm:spPr/>
      <dgm:t>
        <a:bodyPr/>
        <a:lstStyle/>
        <a:p>
          <a:r>
            <a:rPr lang="pt-BR" dirty="0"/>
            <a:t>Termo de Compromisso e Contenção da COVID-19</a:t>
          </a:r>
        </a:p>
      </dgm:t>
    </dgm:pt>
    <dgm:pt modelId="{B9747EDA-9B74-438B-B8A1-B9E4B64D9BD8}" type="parTrans" cxnId="{18BE2721-B70C-4205-99CA-63E8A6CE2053}">
      <dgm:prSet/>
      <dgm:spPr/>
      <dgm:t>
        <a:bodyPr/>
        <a:lstStyle/>
        <a:p>
          <a:endParaRPr lang="pt-BR"/>
        </a:p>
      </dgm:t>
    </dgm:pt>
    <dgm:pt modelId="{0466D8BC-4817-4176-B2AE-71369EEB55EA}" type="sibTrans" cxnId="{18BE2721-B70C-4205-99CA-63E8A6CE2053}">
      <dgm:prSet/>
      <dgm:spPr/>
      <dgm:t>
        <a:bodyPr/>
        <a:lstStyle/>
        <a:p>
          <a:endParaRPr lang="pt-BR"/>
        </a:p>
      </dgm:t>
    </dgm:pt>
    <dgm:pt modelId="{31D9B101-4316-4A2D-80CE-B4135E3BB3A6}">
      <dgm:prSet phldrT="[Texto]"/>
      <dgm:spPr/>
      <dgm:t>
        <a:bodyPr/>
        <a:lstStyle/>
        <a:p>
          <a:r>
            <a:rPr lang="pt-BR" dirty="0"/>
            <a:t>Sistema de Enssino Hibrido / Rodízio de Alunos</a:t>
          </a:r>
        </a:p>
      </dgm:t>
    </dgm:pt>
    <dgm:pt modelId="{CC55E94E-754F-46A4-8422-25B9D064D41D}" type="parTrans" cxnId="{2FD3AD61-27AB-4AC8-9525-2CB97BE5246E}">
      <dgm:prSet/>
      <dgm:spPr/>
      <dgm:t>
        <a:bodyPr/>
        <a:lstStyle/>
        <a:p>
          <a:endParaRPr lang="pt-BR"/>
        </a:p>
      </dgm:t>
    </dgm:pt>
    <dgm:pt modelId="{B1117E13-6D7A-40FD-93CC-EAD5D766CBFF}" type="sibTrans" cxnId="{2FD3AD61-27AB-4AC8-9525-2CB97BE5246E}">
      <dgm:prSet/>
      <dgm:spPr/>
      <dgm:t>
        <a:bodyPr/>
        <a:lstStyle/>
        <a:p>
          <a:endParaRPr lang="pt-BR"/>
        </a:p>
      </dgm:t>
    </dgm:pt>
    <dgm:pt modelId="{8EDEC85E-6A43-4C31-A84D-82FD473AB012}" type="pres">
      <dgm:prSet presAssocID="{63537A3F-1AF4-4549-B5F0-63759DD73844}" presName="linearFlow" presStyleCnt="0">
        <dgm:presLayoutVars>
          <dgm:dir/>
          <dgm:resizeHandles val="exact"/>
        </dgm:presLayoutVars>
      </dgm:prSet>
      <dgm:spPr/>
    </dgm:pt>
    <dgm:pt modelId="{4FCE4F0B-F834-4685-971D-E0E2F0CC67E5}" type="pres">
      <dgm:prSet presAssocID="{FD5459E3-AB77-4237-9111-A6E18ED61BF7}" presName="composite" presStyleCnt="0"/>
      <dgm:spPr/>
    </dgm:pt>
    <dgm:pt modelId="{FEBA943D-5329-4E17-9AF5-AAD5C5EE6A96}" type="pres">
      <dgm:prSet presAssocID="{FD5459E3-AB77-4237-9111-A6E18ED61BF7}" presName="imgShp" presStyleLbl="fgImgPlace1" presStyleIdx="0" presStyleCnt="3" custScaleX="151974" custScaleY="130849" custLinFactNeighborX="-7191" custLinFactNeighborY="293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5CF0B52-537B-4B09-9F2A-6318537CA2FD}" type="pres">
      <dgm:prSet presAssocID="{FD5459E3-AB77-4237-9111-A6E18ED61BF7}" presName="txShp" presStyleLbl="node1" presStyleIdx="0" presStyleCnt="3" custLinFactNeighborY="1105">
        <dgm:presLayoutVars>
          <dgm:bulletEnabled val="1"/>
        </dgm:presLayoutVars>
      </dgm:prSet>
      <dgm:spPr/>
    </dgm:pt>
    <dgm:pt modelId="{0C3735CF-11B8-43CD-895B-DB3536B7F0E4}" type="pres">
      <dgm:prSet presAssocID="{2E452189-0E2A-44B1-97E4-74355BCC68A6}" presName="spacing" presStyleCnt="0"/>
      <dgm:spPr/>
    </dgm:pt>
    <dgm:pt modelId="{3A1E41E7-01A3-4FAA-977B-6C99E06F6087}" type="pres">
      <dgm:prSet presAssocID="{E7841961-E31F-4A90-9364-9B1F6531A289}" presName="composite" presStyleCnt="0"/>
      <dgm:spPr/>
    </dgm:pt>
    <dgm:pt modelId="{4A51C901-BF65-4DAC-B632-C1C0A40587A3}" type="pres">
      <dgm:prSet presAssocID="{E7841961-E31F-4A90-9364-9B1F6531A289}" presName="imgShp" presStyleLbl="fgImgPlace1" presStyleIdx="1" presStyleCnt="3" custScaleX="163683" custScaleY="161490" custLinFactNeighborX="-9013" custLinFactNeighborY="-2576"/>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F1D43576-9BF8-41E6-AE73-DD8213B35BA1}" type="pres">
      <dgm:prSet presAssocID="{E7841961-E31F-4A90-9364-9B1F6531A289}" presName="txShp" presStyleLbl="node1" presStyleIdx="1" presStyleCnt="3">
        <dgm:presLayoutVars>
          <dgm:bulletEnabled val="1"/>
        </dgm:presLayoutVars>
      </dgm:prSet>
      <dgm:spPr/>
    </dgm:pt>
    <dgm:pt modelId="{5056D2B5-6DDA-4E09-8954-AE5BFEA47F29}" type="pres">
      <dgm:prSet presAssocID="{0466D8BC-4817-4176-B2AE-71369EEB55EA}" presName="spacing" presStyleCnt="0"/>
      <dgm:spPr/>
    </dgm:pt>
    <dgm:pt modelId="{6A6DCF00-C1DA-43B6-9181-0488E09B5589}" type="pres">
      <dgm:prSet presAssocID="{31D9B101-4316-4A2D-80CE-B4135E3BB3A6}" presName="composite" presStyleCnt="0"/>
      <dgm:spPr/>
    </dgm:pt>
    <dgm:pt modelId="{4DCECACC-BEF8-4E95-8AB8-BC6822DD51D0}" type="pres">
      <dgm:prSet presAssocID="{31D9B101-4316-4A2D-80CE-B4135E3BB3A6}" presName="imgShp" presStyleLbl="fgImgPlace1" presStyleIdx="2" presStyleCnt="3" custScaleX="153458" custScaleY="143105" custLinFactNeighborX="-10640"/>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95197DC7-2CB6-424B-87A8-518C5C590FFF}" type="pres">
      <dgm:prSet presAssocID="{31D9B101-4316-4A2D-80CE-B4135E3BB3A6}" presName="txShp" presStyleLbl="node1" presStyleIdx="2" presStyleCnt="3" custScaleX="92164" custLinFactNeighborX="-1150" custLinFactNeighborY="1520">
        <dgm:presLayoutVars>
          <dgm:bulletEnabled val="1"/>
        </dgm:presLayoutVars>
      </dgm:prSet>
      <dgm:spPr/>
    </dgm:pt>
  </dgm:ptLst>
  <dgm:cxnLst>
    <dgm:cxn modelId="{18BE2721-B70C-4205-99CA-63E8A6CE2053}" srcId="{63537A3F-1AF4-4549-B5F0-63759DD73844}" destId="{E7841961-E31F-4A90-9364-9B1F6531A289}" srcOrd="1" destOrd="0" parTransId="{B9747EDA-9B74-438B-B8A1-B9E4B64D9BD8}" sibTransId="{0466D8BC-4817-4176-B2AE-71369EEB55EA}"/>
    <dgm:cxn modelId="{2FD3AD61-27AB-4AC8-9525-2CB97BE5246E}" srcId="{63537A3F-1AF4-4549-B5F0-63759DD73844}" destId="{31D9B101-4316-4A2D-80CE-B4135E3BB3A6}" srcOrd="2" destOrd="0" parTransId="{CC55E94E-754F-46A4-8422-25B9D064D41D}" sibTransId="{B1117E13-6D7A-40FD-93CC-EAD5D766CBFF}"/>
    <dgm:cxn modelId="{861CB771-F000-4562-9F95-CF5B7DE3D8F1}" srcId="{63537A3F-1AF4-4549-B5F0-63759DD73844}" destId="{FD5459E3-AB77-4237-9111-A6E18ED61BF7}" srcOrd="0" destOrd="0" parTransId="{EEEE2642-3979-4C2F-82C5-75807C2BB382}" sibTransId="{2E452189-0E2A-44B1-97E4-74355BCC68A6}"/>
    <dgm:cxn modelId="{AC728574-8314-48C3-83AA-B884D686E53C}" type="presOf" srcId="{31D9B101-4316-4A2D-80CE-B4135E3BB3A6}" destId="{95197DC7-2CB6-424B-87A8-518C5C590FFF}" srcOrd="0" destOrd="0" presId="urn:microsoft.com/office/officeart/2005/8/layout/vList3"/>
    <dgm:cxn modelId="{D5F120A1-60E6-4F40-B852-AACAD8ED8073}" type="presOf" srcId="{FD5459E3-AB77-4237-9111-A6E18ED61BF7}" destId="{75CF0B52-537B-4B09-9F2A-6318537CA2FD}" srcOrd="0" destOrd="0" presId="urn:microsoft.com/office/officeart/2005/8/layout/vList3"/>
    <dgm:cxn modelId="{419113AA-EA82-4AC6-B31D-414CD78E074D}" type="presOf" srcId="{E7841961-E31F-4A90-9364-9B1F6531A289}" destId="{F1D43576-9BF8-41E6-AE73-DD8213B35BA1}" srcOrd="0" destOrd="0" presId="urn:microsoft.com/office/officeart/2005/8/layout/vList3"/>
    <dgm:cxn modelId="{7ED04DE6-89E5-469B-B2E4-C23DB8CD2FD9}" type="presOf" srcId="{63537A3F-1AF4-4549-B5F0-63759DD73844}" destId="{8EDEC85E-6A43-4C31-A84D-82FD473AB012}" srcOrd="0" destOrd="0" presId="urn:microsoft.com/office/officeart/2005/8/layout/vList3"/>
    <dgm:cxn modelId="{DFAEDC79-0226-4D6E-90B5-859246FA5882}" type="presParOf" srcId="{8EDEC85E-6A43-4C31-A84D-82FD473AB012}" destId="{4FCE4F0B-F834-4685-971D-E0E2F0CC67E5}" srcOrd="0" destOrd="0" presId="urn:microsoft.com/office/officeart/2005/8/layout/vList3"/>
    <dgm:cxn modelId="{B7E69178-8265-4360-8C2A-34E5DC72C583}" type="presParOf" srcId="{4FCE4F0B-F834-4685-971D-E0E2F0CC67E5}" destId="{FEBA943D-5329-4E17-9AF5-AAD5C5EE6A96}" srcOrd="0" destOrd="0" presId="urn:microsoft.com/office/officeart/2005/8/layout/vList3"/>
    <dgm:cxn modelId="{E88A16E7-7E54-482E-B97A-2233E328EA73}" type="presParOf" srcId="{4FCE4F0B-F834-4685-971D-E0E2F0CC67E5}" destId="{75CF0B52-537B-4B09-9F2A-6318537CA2FD}" srcOrd="1" destOrd="0" presId="urn:microsoft.com/office/officeart/2005/8/layout/vList3"/>
    <dgm:cxn modelId="{43552174-E90D-4F97-BD98-99475791A942}" type="presParOf" srcId="{8EDEC85E-6A43-4C31-A84D-82FD473AB012}" destId="{0C3735CF-11B8-43CD-895B-DB3536B7F0E4}" srcOrd="1" destOrd="0" presId="urn:microsoft.com/office/officeart/2005/8/layout/vList3"/>
    <dgm:cxn modelId="{DE36BC3C-CEE8-49A5-A86B-24E06459C216}" type="presParOf" srcId="{8EDEC85E-6A43-4C31-A84D-82FD473AB012}" destId="{3A1E41E7-01A3-4FAA-977B-6C99E06F6087}" srcOrd="2" destOrd="0" presId="urn:microsoft.com/office/officeart/2005/8/layout/vList3"/>
    <dgm:cxn modelId="{F20ED886-C85B-461D-893E-6A44A8BFD391}" type="presParOf" srcId="{3A1E41E7-01A3-4FAA-977B-6C99E06F6087}" destId="{4A51C901-BF65-4DAC-B632-C1C0A40587A3}" srcOrd="0" destOrd="0" presId="urn:microsoft.com/office/officeart/2005/8/layout/vList3"/>
    <dgm:cxn modelId="{8716E6C7-4F6B-4FB1-A1CE-F868E9A4563D}" type="presParOf" srcId="{3A1E41E7-01A3-4FAA-977B-6C99E06F6087}" destId="{F1D43576-9BF8-41E6-AE73-DD8213B35BA1}" srcOrd="1" destOrd="0" presId="urn:microsoft.com/office/officeart/2005/8/layout/vList3"/>
    <dgm:cxn modelId="{F9589835-D22F-4B39-B2B7-98D336DB55D6}" type="presParOf" srcId="{8EDEC85E-6A43-4C31-A84D-82FD473AB012}" destId="{5056D2B5-6DDA-4E09-8954-AE5BFEA47F29}" srcOrd="3" destOrd="0" presId="urn:microsoft.com/office/officeart/2005/8/layout/vList3"/>
    <dgm:cxn modelId="{C05FF026-59FC-45ED-9CB9-51A9B212CE53}" type="presParOf" srcId="{8EDEC85E-6A43-4C31-A84D-82FD473AB012}" destId="{6A6DCF00-C1DA-43B6-9181-0488E09B5589}" srcOrd="4" destOrd="0" presId="urn:microsoft.com/office/officeart/2005/8/layout/vList3"/>
    <dgm:cxn modelId="{2A3649FE-77F1-40A6-B9A4-26441DB2B65F}" type="presParOf" srcId="{6A6DCF00-C1DA-43B6-9181-0488E09B5589}" destId="{4DCECACC-BEF8-4E95-8AB8-BC6822DD51D0}" srcOrd="0" destOrd="0" presId="urn:microsoft.com/office/officeart/2005/8/layout/vList3"/>
    <dgm:cxn modelId="{9ABF6393-9123-46FD-A2AB-C1063985B098}" type="presParOf" srcId="{6A6DCF00-C1DA-43B6-9181-0488E09B5589}" destId="{95197DC7-2CB6-424B-87A8-518C5C590F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0B52-537B-4B09-9F2A-6318537CA2FD}">
      <dsp:nvSpPr>
        <dsp:cNvPr id="0" name=""/>
        <dsp:cNvSpPr/>
      </dsp:nvSpPr>
      <dsp:spPr>
        <a:xfrm rot="10800000">
          <a:off x="2236811" y="182163"/>
          <a:ext cx="7230576" cy="1093808"/>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339" tIns="83820" rIns="156464" bIns="83820" numCol="1" spcCol="1270" anchor="ctr" anchorCtr="0">
          <a:noAutofit/>
        </a:bodyPr>
        <a:lstStyle/>
        <a:p>
          <a:pPr marL="0" lvl="0" indent="0" algn="ctr" defTabSz="977900">
            <a:lnSpc>
              <a:spcPct val="90000"/>
            </a:lnSpc>
            <a:spcBef>
              <a:spcPct val="0"/>
            </a:spcBef>
            <a:spcAft>
              <a:spcPct val="35000"/>
            </a:spcAft>
            <a:buNone/>
          </a:pPr>
          <a:r>
            <a:rPr lang="pt-BR" sz="2200" kern="1200" dirty="0"/>
            <a:t>Plano de Contenção, Prevenção, Monitoramento e Controle da Transmissão da COVID-19</a:t>
          </a:r>
        </a:p>
      </dsp:txBody>
      <dsp:txXfrm rot="10800000">
        <a:off x="2510263" y="182163"/>
        <a:ext cx="6957124" cy="1093808"/>
      </dsp:txXfrm>
    </dsp:sp>
    <dsp:sp modelId="{FEBA943D-5329-4E17-9AF5-AAD5C5EE6A96}">
      <dsp:nvSpPr>
        <dsp:cNvPr id="0" name=""/>
        <dsp:cNvSpPr/>
      </dsp:nvSpPr>
      <dsp:spPr>
        <a:xfrm>
          <a:off x="1327003" y="33421"/>
          <a:ext cx="1662304" cy="14312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43576-9BF8-41E6-AE73-DD8213B35BA1}">
      <dsp:nvSpPr>
        <dsp:cNvPr id="0" name=""/>
        <dsp:cNvSpPr/>
      </dsp:nvSpPr>
      <dsp:spPr>
        <a:xfrm rot="10800000">
          <a:off x="2268829" y="2095400"/>
          <a:ext cx="7230576" cy="1093808"/>
        </a:xfrm>
        <a:prstGeom prst="homePlate">
          <a:avLst/>
        </a:prstGeom>
        <a:solidFill>
          <a:schemeClr val="accent3">
            <a:hueOff val="1351992"/>
            <a:satOff val="-4498"/>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339" tIns="83820" rIns="156464" bIns="83820" numCol="1" spcCol="1270" anchor="ctr" anchorCtr="0">
          <a:noAutofit/>
        </a:bodyPr>
        <a:lstStyle/>
        <a:p>
          <a:pPr marL="0" lvl="0" indent="0" algn="ctr" defTabSz="977900">
            <a:lnSpc>
              <a:spcPct val="90000"/>
            </a:lnSpc>
            <a:spcBef>
              <a:spcPct val="0"/>
            </a:spcBef>
            <a:spcAft>
              <a:spcPct val="35000"/>
            </a:spcAft>
            <a:buNone/>
          </a:pPr>
          <a:r>
            <a:rPr lang="pt-BR" sz="2200" kern="1200" dirty="0"/>
            <a:t>Termo de Compromisso e Contenção da COVID-19</a:t>
          </a:r>
        </a:p>
      </dsp:txBody>
      <dsp:txXfrm rot="10800000">
        <a:off x="2542281" y="2095400"/>
        <a:ext cx="6957124" cy="1093808"/>
      </dsp:txXfrm>
    </dsp:sp>
    <dsp:sp modelId="{4A51C901-BF65-4DAC-B632-C1C0A40587A3}">
      <dsp:nvSpPr>
        <dsp:cNvPr id="0" name=""/>
        <dsp:cNvSpPr/>
      </dsp:nvSpPr>
      <dsp:spPr>
        <a:xfrm>
          <a:off x="1275055" y="1730932"/>
          <a:ext cx="1790378" cy="17663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97DC7-2CB6-424B-87A8-518C5C590FFF}">
      <dsp:nvSpPr>
        <dsp:cNvPr id="0" name=""/>
        <dsp:cNvSpPr/>
      </dsp:nvSpPr>
      <dsp:spPr>
        <a:xfrm rot="10800000">
          <a:off x="2582658" y="4104379"/>
          <a:ext cx="6663988" cy="1093808"/>
        </a:xfrm>
        <a:prstGeom prst="homePlate">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339" tIns="83820" rIns="156464" bIns="83820" numCol="1" spcCol="1270" anchor="ctr" anchorCtr="0">
          <a:noAutofit/>
        </a:bodyPr>
        <a:lstStyle/>
        <a:p>
          <a:pPr marL="0" lvl="0" indent="0" algn="ctr" defTabSz="977900">
            <a:lnSpc>
              <a:spcPct val="90000"/>
            </a:lnSpc>
            <a:spcBef>
              <a:spcPct val="0"/>
            </a:spcBef>
            <a:spcAft>
              <a:spcPct val="35000"/>
            </a:spcAft>
            <a:buNone/>
          </a:pPr>
          <a:r>
            <a:rPr lang="pt-BR" sz="2200" kern="1200" dirty="0"/>
            <a:t>Sistema de Enssino Hibrido / Rodízio de Alunos</a:t>
          </a:r>
        </a:p>
      </dsp:txBody>
      <dsp:txXfrm rot="10800000">
        <a:off x="2856110" y="4104379"/>
        <a:ext cx="6390536" cy="1093808"/>
      </dsp:txXfrm>
    </dsp:sp>
    <dsp:sp modelId="{4DCECACC-BEF8-4E95-8AB8-BC6822DD51D0}">
      <dsp:nvSpPr>
        <dsp:cNvPr id="0" name=""/>
        <dsp:cNvSpPr/>
      </dsp:nvSpPr>
      <dsp:spPr>
        <a:xfrm>
          <a:off x="1426867" y="3852010"/>
          <a:ext cx="1678536" cy="15652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4328A-8E8E-4F4D-8C63-0F7C1E887CA5}" type="datetimeFigureOut">
              <a:rPr lang="pt-BR" smtClean="0"/>
              <a:t>17/02/2021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BFAB0-0B98-426A-B968-11E8E4AC7805}" type="slidenum">
              <a:rPr lang="pt-BR" smtClean="0"/>
              <a:t>‹nº›</a:t>
            </a:fld>
            <a:endParaRPr lang="pt-BR"/>
          </a:p>
        </p:txBody>
      </p:sp>
    </p:spTree>
    <p:extLst>
      <p:ext uri="{BB962C8B-B14F-4D97-AF65-F5344CB8AC3E}">
        <p14:creationId xmlns:p14="http://schemas.microsoft.com/office/powerpoint/2010/main" val="295147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ocio-economic_impact_of_the_2019%E2%80%9320_coronavirus_pandemi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5"/>
          </p:nvPr>
        </p:nvSpPr>
        <p:spPr/>
        <p:txBody>
          <a:bodyPr/>
          <a:lstStyle/>
          <a:p>
            <a:fld id="{3FABFAB0-0B98-426A-B968-11E8E4AC7805}" type="slidenum">
              <a:rPr lang="pt-BR" smtClean="0"/>
              <a:t>2</a:t>
            </a:fld>
            <a:endParaRPr lang="pt-BR"/>
          </a:p>
        </p:txBody>
      </p:sp>
    </p:spTree>
    <p:extLst>
      <p:ext uri="{BB962C8B-B14F-4D97-AF65-F5344CB8AC3E}">
        <p14:creationId xmlns:p14="http://schemas.microsoft.com/office/powerpoint/2010/main" val="294681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Foto do vírus: </a:t>
            </a:r>
            <a:r>
              <a:rPr lang="pt-BR" sz="1200" dirty="0">
                <a:hlinkClick r:id="rId3" tooltip="https://en.wikipedia.org/wiki/Socio-economic_impact_of_the_2019%E2%80%9320_coronavirus_pandemic"/>
              </a:rPr>
              <a:t>Esta Foto</a:t>
            </a:r>
            <a:r>
              <a:rPr lang="pt-BR" sz="1200" dirty="0"/>
              <a:t> de Autor Desconhecido está licenciado em </a:t>
            </a:r>
            <a:r>
              <a:rPr lang="pt-BR" sz="1200" dirty="0">
                <a:hlinkClick r:id="rId4" tooltip="https://creativecommons.org/licenses/by-sa/3.0/"/>
              </a:rPr>
              <a:t>CC BY-SA</a:t>
            </a:r>
            <a:endParaRPr lang="pt-BR" sz="1200" dirty="0"/>
          </a:p>
          <a:p>
            <a:endParaRPr lang="pt-BR" dirty="0"/>
          </a:p>
        </p:txBody>
      </p:sp>
      <p:sp>
        <p:nvSpPr>
          <p:cNvPr id="4" name="Espaço Reservado para Número de Slide 3"/>
          <p:cNvSpPr>
            <a:spLocks noGrp="1"/>
          </p:cNvSpPr>
          <p:nvPr>
            <p:ph type="sldNum" sz="quarter" idx="5"/>
          </p:nvPr>
        </p:nvSpPr>
        <p:spPr/>
        <p:txBody>
          <a:bodyPr/>
          <a:lstStyle/>
          <a:p>
            <a:fld id="{24734425-07DE-47CC-B88B-EC8B07B780DD}" type="slidenum">
              <a:rPr lang="pt-BR" smtClean="0"/>
              <a:t>3</a:t>
            </a:fld>
            <a:endParaRPr lang="pt-BR"/>
          </a:p>
        </p:txBody>
      </p:sp>
    </p:spTree>
    <p:extLst>
      <p:ext uri="{BB962C8B-B14F-4D97-AF65-F5344CB8AC3E}">
        <p14:creationId xmlns:p14="http://schemas.microsoft.com/office/powerpoint/2010/main" val="59185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5"/>
          </p:nvPr>
        </p:nvSpPr>
        <p:spPr/>
        <p:txBody>
          <a:bodyPr/>
          <a:lstStyle/>
          <a:p>
            <a:fld id="{3FABFAB0-0B98-426A-B968-11E8E4AC7805}" type="slidenum">
              <a:rPr lang="pt-BR" smtClean="0"/>
              <a:t>11</a:t>
            </a:fld>
            <a:endParaRPr lang="pt-BR"/>
          </a:p>
        </p:txBody>
      </p:sp>
    </p:spTree>
    <p:extLst>
      <p:ext uri="{BB962C8B-B14F-4D97-AF65-F5344CB8AC3E}">
        <p14:creationId xmlns:p14="http://schemas.microsoft.com/office/powerpoint/2010/main" val="323582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5"/>
          </p:nvPr>
        </p:nvSpPr>
        <p:spPr/>
        <p:txBody>
          <a:bodyPr/>
          <a:lstStyle/>
          <a:p>
            <a:fld id="{3FABFAB0-0B98-426A-B968-11E8E4AC7805}" type="slidenum">
              <a:rPr lang="pt-BR" smtClean="0"/>
              <a:t>13</a:t>
            </a:fld>
            <a:endParaRPr lang="pt-BR"/>
          </a:p>
        </p:txBody>
      </p:sp>
    </p:spTree>
    <p:extLst>
      <p:ext uri="{BB962C8B-B14F-4D97-AF65-F5344CB8AC3E}">
        <p14:creationId xmlns:p14="http://schemas.microsoft.com/office/powerpoint/2010/main" val="373307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5"/>
          </p:nvPr>
        </p:nvSpPr>
        <p:spPr/>
        <p:txBody>
          <a:bodyPr/>
          <a:lstStyle/>
          <a:p>
            <a:fld id="{3FABFAB0-0B98-426A-B968-11E8E4AC7805}" type="slidenum">
              <a:rPr lang="pt-BR" smtClean="0"/>
              <a:t>14</a:t>
            </a:fld>
            <a:endParaRPr lang="pt-BR"/>
          </a:p>
        </p:txBody>
      </p:sp>
    </p:spTree>
    <p:extLst>
      <p:ext uri="{BB962C8B-B14F-4D97-AF65-F5344CB8AC3E}">
        <p14:creationId xmlns:p14="http://schemas.microsoft.com/office/powerpoint/2010/main" val="422685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91351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369192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1A5283-750B-44D2-B9DC-38606F2F7C22}"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4415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Clique para editar os estilos do texto de Modelo Global</a:t>
            </a:r>
          </a:p>
        </p:txBody>
      </p:sp>
      <p:sp>
        <p:nvSpPr>
          <p:cNvPr id="5" name="Date Placeholder 4"/>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307407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Clique para editar os estilos do texto de Modelo Global</a:t>
            </a:r>
          </a:p>
        </p:txBody>
      </p:sp>
      <p:sp>
        <p:nvSpPr>
          <p:cNvPr id="5" name="Date Placeholder 4"/>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1A5283-750B-44D2-B9DC-38606F2F7C22}"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6113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Clique para editar os estilos do texto de Modelo Global</a:t>
            </a:r>
          </a:p>
        </p:txBody>
      </p:sp>
      <p:sp>
        <p:nvSpPr>
          <p:cNvPr id="5" name="Date Placeholder 4"/>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116273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321124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3884421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54CC3-BD76-49CB-B1BF-AEB4E0BC545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2A229D1-4ADF-42AD-B017-AA347D27CC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7594105-2C5E-42DA-9231-1973237EE7D2}"/>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Espaço Reservado para Rodapé 4">
            <a:extLst>
              <a:ext uri="{FF2B5EF4-FFF2-40B4-BE49-F238E27FC236}">
                <a16:creationId xmlns:a16="http://schemas.microsoft.com/office/drawing/2014/main" id="{841B759B-DCC3-4678-BF92-54B0558E334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9FE844E-08A9-4968-934C-C5FF428DF01A}"/>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893943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5E6FE-2EEC-4476-9174-B426366685A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371378F-A12D-48CA-A97B-8B96A371354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6197C8-C984-479A-AAD8-DF18D9EE1E75}"/>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Espaço Reservado para Rodapé 4">
            <a:extLst>
              <a:ext uri="{FF2B5EF4-FFF2-40B4-BE49-F238E27FC236}">
                <a16:creationId xmlns:a16="http://schemas.microsoft.com/office/drawing/2014/main" id="{E6312FD9-11C7-49CA-9373-59D444978D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AAD9AB-05CF-4A4F-95FF-0AF6EB0B5F5F}"/>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1631535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23580-ADB1-4D3A-BEAE-8291A60888F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C4AC1F9-BE34-4744-A64C-489A96800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E8906B0-45D0-4458-A3CA-9F1C8E5C7FFC}"/>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Espaço Reservado para Rodapé 4">
            <a:extLst>
              <a:ext uri="{FF2B5EF4-FFF2-40B4-BE49-F238E27FC236}">
                <a16:creationId xmlns:a16="http://schemas.microsoft.com/office/drawing/2014/main" id="{60E24628-9DD2-4732-8BEA-E77217AE73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2A72322-9EB8-4DBA-A0F1-D9FE607A019E}"/>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48991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197052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EBF6E-9D5F-48A2-A87F-296CCC9E82E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AF04EE3-873E-48F4-8949-6947E4B9ED7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2B90843-B4E7-4B17-BF3C-3739F2AF06E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CAD9E3-05C8-48B9-A1B4-8DB70D894614}"/>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Espaço Reservado para Rodapé 5">
            <a:extLst>
              <a:ext uri="{FF2B5EF4-FFF2-40B4-BE49-F238E27FC236}">
                <a16:creationId xmlns:a16="http://schemas.microsoft.com/office/drawing/2014/main" id="{421A637E-2F32-4275-8497-58225F727A7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5962ED6-3DCE-4BA2-8AD0-8A8B9F0415A6}"/>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99612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3D9BF-21ED-4ECB-9FCD-6CBD6EB0F6A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10905AC-A006-4398-BA3A-47B91C2D2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2FBBD9F-48E0-4AFF-97EF-FF919135DFD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B7B29C7-B969-4919-A29D-907189ECE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4891FDE-A932-431F-A1D7-A67CFFFB70C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706C2AE-6A09-4753-9983-19208343D6C2}"/>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8" name="Espaço Reservado para Rodapé 7">
            <a:extLst>
              <a:ext uri="{FF2B5EF4-FFF2-40B4-BE49-F238E27FC236}">
                <a16:creationId xmlns:a16="http://schemas.microsoft.com/office/drawing/2014/main" id="{7CFDE53E-BDB2-4BD6-B95C-C0B9F0A4267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E71CE2F-33A5-4119-8E42-8DFFEF2A65CF}"/>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2406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CF601-00C2-44F5-BE4B-C848BBD0895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178795B-2458-4C23-A698-05313197E2E8}"/>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4" name="Espaço Reservado para Rodapé 3">
            <a:extLst>
              <a:ext uri="{FF2B5EF4-FFF2-40B4-BE49-F238E27FC236}">
                <a16:creationId xmlns:a16="http://schemas.microsoft.com/office/drawing/2014/main" id="{FDFCBC0F-8304-42D9-95B2-21E77BB3E2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1DD7AEF-5EBF-4788-B590-CF7FC1A07100}"/>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86591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A9FC1AA-0D82-4F99-9ADA-6E2C1A5D3D55}"/>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3" name="Espaço Reservado para Rodapé 2">
            <a:extLst>
              <a:ext uri="{FF2B5EF4-FFF2-40B4-BE49-F238E27FC236}">
                <a16:creationId xmlns:a16="http://schemas.microsoft.com/office/drawing/2014/main" id="{680ABD06-F345-4E21-B52C-89B56155BAF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27C9BB4-4C74-4252-81A1-4A34359E7BE3}"/>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498700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FF98C-C290-4CB8-9C7A-F32FF688F43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135664-8691-45FD-911E-1995B00D0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FD62DB1-2E6D-44B1-BD5A-4AA9D99F9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A46A755-086D-4A5F-85C5-383B6F5E652F}"/>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Espaço Reservado para Rodapé 5">
            <a:extLst>
              <a:ext uri="{FF2B5EF4-FFF2-40B4-BE49-F238E27FC236}">
                <a16:creationId xmlns:a16="http://schemas.microsoft.com/office/drawing/2014/main" id="{546B79CC-0E11-41E2-A39C-8E13BACFFF7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FF5D343-525E-4E06-8B35-CEFCFD24A142}"/>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1457143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92D0E-6227-42FF-8362-46393D53869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592E17B-8EFF-4168-9C97-DBA068528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691F0C5-AB29-44AF-9520-0512FB835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E6F3F8C-D636-444B-B74B-87F89BA8AA6F}"/>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Espaço Reservado para Rodapé 5">
            <a:extLst>
              <a:ext uri="{FF2B5EF4-FFF2-40B4-BE49-F238E27FC236}">
                <a16:creationId xmlns:a16="http://schemas.microsoft.com/office/drawing/2014/main" id="{3A9FF4AF-1126-401A-A70D-2D5C097DC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F4A5E40-DDAB-430C-8A5A-DBC375A4129B}"/>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1559414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85702-FCEB-4670-A512-FDFE6CADD6A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F6EA683-3D89-42B0-9FC7-69B953FF0D7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A56989-AFC4-441B-989B-9CFD3E50E008}"/>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Espaço Reservado para Rodapé 4">
            <a:extLst>
              <a:ext uri="{FF2B5EF4-FFF2-40B4-BE49-F238E27FC236}">
                <a16:creationId xmlns:a16="http://schemas.microsoft.com/office/drawing/2014/main" id="{8492A1CB-273B-4A65-90D5-9A74AD2D2C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038F15-B514-4055-925B-F435726C4771}"/>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816934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E871A5-3F49-44D9-9636-4F43ED8CFDC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E1E7B85-60E1-4F39-8D53-36B777FF523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7F5BBB-92BF-44A7-B861-DEF53D9B2F6F}"/>
              </a:ext>
            </a:extLst>
          </p:cNvPr>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Espaço Reservado para Rodapé 4">
            <a:extLst>
              <a:ext uri="{FF2B5EF4-FFF2-40B4-BE49-F238E27FC236}">
                <a16:creationId xmlns:a16="http://schemas.microsoft.com/office/drawing/2014/main" id="{23D2E47E-7AB6-4686-A8CD-E64DDEEE6F0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6EBF1B7-AAA7-41EA-BEAC-C9888E7538FF}"/>
              </a:ext>
            </a:extLst>
          </p:cNvPr>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626005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0C1D7-9253-4659-9E36-19292C4482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81E77C7-FE25-455D-A13B-395D1A1AE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622AB69-932D-4D7C-8810-B22321F50E83}"/>
              </a:ext>
            </a:extLst>
          </p:cNvPr>
          <p:cNvSpPr>
            <a:spLocks noGrp="1"/>
          </p:cNvSpPr>
          <p:nvPr>
            <p:ph type="dt" sz="half" idx="10"/>
          </p:nvPr>
        </p:nvSpPr>
        <p:spPr/>
        <p:txBody>
          <a:bodyPr/>
          <a:lstStyle/>
          <a:p>
            <a:fld id="{1160EA64-D806-43AC-9DF2-F8C432F32B4C}" type="datetimeFigureOut">
              <a:rPr lang="en-US" smtClean="0"/>
              <a:t>2/17/2021</a:t>
            </a:fld>
            <a:endParaRPr lang="en-US" dirty="0"/>
          </a:p>
        </p:txBody>
      </p:sp>
      <p:sp>
        <p:nvSpPr>
          <p:cNvPr id="5" name="Espaço Reservado para Rodapé 4">
            <a:extLst>
              <a:ext uri="{FF2B5EF4-FFF2-40B4-BE49-F238E27FC236}">
                <a16:creationId xmlns:a16="http://schemas.microsoft.com/office/drawing/2014/main" id="{F1EE0826-C238-4435-9D86-7F4637E1C7EF}"/>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89532D1C-6926-4AE3-804D-3742CD791068}"/>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4107222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640CD-585F-45A4-BA88-B71FC970AD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9D6824D-5C77-4C24-B967-6D8D128FF1C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560347-0C5A-4194-87B0-3C15F483AF6E}"/>
              </a:ext>
            </a:extLst>
          </p:cNvPr>
          <p:cNvSpPr>
            <a:spLocks noGrp="1"/>
          </p:cNvSpPr>
          <p:nvPr>
            <p:ph type="dt" sz="half" idx="10"/>
          </p:nvPr>
        </p:nvSpPr>
        <p:spPr/>
        <p:txBody>
          <a:bodyPr/>
          <a:lstStyle/>
          <a:p>
            <a:fld id="{F070A7B3-6521-4DCA-87E5-044747A908C1}" type="datetimeFigureOut">
              <a:rPr lang="en-US" smtClean="0"/>
              <a:t>2/17/2021</a:t>
            </a:fld>
            <a:endParaRPr lang="en-US" dirty="0"/>
          </a:p>
        </p:txBody>
      </p:sp>
      <p:sp>
        <p:nvSpPr>
          <p:cNvPr id="5" name="Espaço Reservado para Rodapé 4">
            <a:extLst>
              <a:ext uri="{FF2B5EF4-FFF2-40B4-BE49-F238E27FC236}">
                <a16:creationId xmlns:a16="http://schemas.microsoft.com/office/drawing/2014/main" id="{0CEE4599-462D-4382-BCA3-BEB86F9F4F42}"/>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10E60484-7E49-46B6-AAD0-9932E73FD759}"/>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8527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238B750B-9E7E-428D-BBE4-E0C0BA818CA0}" type="datetimeFigureOut">
              <a:rPr lang="pt-BR" smtClean="0"/>
              <a:t>17/02/2021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836878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C5A39-A46F-4BDC-AE42-165802EBCE4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C12A9AA-497D-433B-B82C-0A40EE1FE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D5B7650-6A18-40ED-AB85-FEA92A3256AC}"/>
              </a:ext>
            </a:extLst>
          </p:cNvPr>
          <p:cNvSpPr>
            <a:spLocks noGrp="1"/>
          </p:cNvSpPr>
          <p:nvPr>
            <p:ph type="dt" sz="half" idx="10"/>
          </p:nvPr>
        </p:nvSpPr>
        <p:spPr/>
        <p:txBody>
          <a:bodyPr/>
          <a:lstStyle/>
          <a:p>
            <a:fld id="{1160EA64-D806-43AC-9DF2-F8C432F32B4C}" type="datetimeFigureOut">
              <a:rPr lang="en-US" smtClean="0"/>
              <a:t>2/17/2021</a:t>
            </a:fld>
            <a:endParaRPr lang="en-US" dirty="0"/>
          </a:p>
        </p:txBody>
      </p:sp>
      <p:sp>
        <p:nvSpPr>
          <p:cNvPr id="5" name="Espaço Reservado para Rodapé 4">
            <a:extLst>
              <a:ext uri="{FF2B5EF4-FFF2-40B4-BE49-F238E27FC236}">
                <a16:creationId xmlns:a16="http://schemas.microsoft.com/office/drawing/2014/main" id="{885B3ACC-1986-4603-858F-FEB9DC106B0D}"/>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225FC522-7D91-4E69-9335-5A61FE8740E7}"/>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23307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B338A-7AE1-4686-8F14-908619FE00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23ED7C4-5AA8-4EB0-BC0E-201CD941632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F57B62B-DF9F-44C7-B8BB-D0D52E94787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32552D7-EEC8-47B0-90BC-C5B3F63F2C69}"/>
              </a:ext>
            </a:extLst>
          </p:cNvPr>
          <p:cNvSpPr>
            <a:spLocks noGrp="1"/>
          </p:cNvSpPr>
          <p:nvPr>
            <p:ph type="dt" sz="half" idx="10"/>
          </p:nvPr>
        </p:nvSpPr>
        <p:spPr/>
        <p:txBody>
          <a:bodyPr/>
          <a:lstStyle/>
          <a:p>
            <a:fld id="{AB134690-1557-4C89-A502-4959FE7FAD70}" type="datetimeFigureOut">
              <a:rPr lang="en-US" smtClean="0"/>
              <a:t>2/17/2021</a:t>
            </a:fld>
            <a:endParaRPr lang="en-US" dirty="0"/>
          </a:p>
        </p:txBody>
      </p:sp>
      <p:sp>
        <p:nvSpPr>
          <p:cNvPr id="6" name="Espaço Reservado para Rodapé 5">
            <a:extLst>
              <a:ext uri="{FF2B5EF4-FFF2-40B4-BE49-F238E27FC236}">
                <a16:creationId xmlns:a16="http://schemas.microsoft.com/office/drawing/2014/main" id="{599EEFCA-DF3E-4A18-8DF8-D8AB14EF430B}"/>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6CE0628C-6568-4637-A9B2-7163F86B905C}"/>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31854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ADB2B-EA2F-449E-A349-FBF1F75E0CE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2BDB790-98D9-459A-B941-FC64EC2D2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5A35A12-29DA-437E-912F-484A8DD8B38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F47B9E2-9E3D-4239-BC14-382DD8659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265F4F6-AC4B-43D7-AE50-DEA34095337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DC1A01A-461C-4611-B1EC-366D71A6A387}"/>
              </a:ext>
            </a:extLst>
          </p:cNvPr>
          <p:cNvSpPr>
            <a:spLocks noGrp="1"/>
          </p:cNvSpPr>
          <p:nvPr>
            <p:ph type="dt" sz="half" idx="10"/>
          </p:nvPr>
        </p:nvSpPr>
        <p:spPr/>
        <p:txBody>
          <a:bodyPr/>
          <a:lstStyle/>
          <a:p>
            <a:fld id="{1160EA64-D806-43AC-9DF2-F8C432F32B4C}" type="datetimeFigureOut">
              <a:rPr lang="en-US" smtClean="0"/>
              <a:t>2/17/2021</a:t>
            </a:fld>
            <a:endParaRPr lang="en-US" dirty="0"/>
          </a:p>
        </p:txBody>
      </p:sp>
      <p:sp>
        <p:nvSpPr>
          <p:cNvPr id="8" name="Espaço Reservado para Rodapé 7">
            <a:extLst>
              <a:ext uri="{FF2B5EF4-FFF2-40B4-BE49-F238E27FC236}">
                <a16:creationId xmlns:a16="http://schemas.microsoft.com/office/drawing/2014/main" id="{6DFA347B-BDD3-42D9-9892-C8E4D45CC96A}"/>
              </a:ext>
            </a:extLst>
          </p:cNvPr>
          <p:cNvSpPr>
            <a:spLocks noGrp="1"/>
          </p:cNvSpPr>
          <p:nvPr>
            <p:ph type="ftr" sz="quarter" idx="11"/>
          </p:nvPr>
        </p:nvSpPr>
        <p:spPr/>
        <p:txBody>
          <a:bodyPr/>
          <a:lstStyle/>
          <a:p>
            <a:endParaRPr lang="en-US" dirty="0"/>
          </a:p>
        </p:txBody>
      </p:sp>
      <p:sp>
        <p:nvSpPr>
          <p:cNvPr id="9" name="Espaço Reservado para Número de Slide 8">
            <a:extLst>
              <a:ext uri="{FF2B5EF4-FFF2-40B4-BE49-F238E27FC236}">
                <a16:creationId xmlns:a16="http://schemas.microsoft.com/office/drawing/2014/main" id="{3D127014-A9BA-4381-B8D8-E35FD9F3F921}"/>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52308131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CCDBD-0AD5-44BC-B4FA-04A5592ABE4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EAE61AF-5FC2-464B-89E3-5FA7B497D15C}"/>
              </a:ext>
            </a:extLst>
          </p:cNvPr>
          <p:cNvSpPr>
            <a:spLocks noGrp="1"/>
          </p:cNvSpPr>
          <p:nvPr>
            <p:ph type="dt" sz="half" idx="10"/>
          </p:nvPr>
        </p:nvSpPr>
        <p:spPr/>
        <p:txBody>
          <a:bodyPr/>
          <a:lstStyle/>
          <a:p>
            <a:fld id="{E1037C31-9E7A-4F99-8774-A0E530DE1A42}" type="datetimeFigureOut">
              <a:rPr lang="en-US" smtClean="0"/>
              <a:t>2/17/2021</a:t>
            </a:fld>
            <a:endParaRPr lang="en-US" dirty="0"/>
          </a:p>
        </p:txBody>
      </p:sp>
      <p:sp>
        <p:nvSpPr>
          <p:cNvPr id="4" name="Espaço Reservado para Rodapé 3">
            <a:extLst>
              <a:ext uri="{FF2B5EF4-FFF2-40B4-BE49-F238E27FC236}">
                <a16:creationId xmlns:a16="http://schemas.microsoft.com/office/drawing/2014/main" id="{B595BA19-0CE0-49C2-9997-23C21062CB24}"/>
              </a:ext>
            </a:extLst>
          </p:cNvPr>
          <p:cNvSpPr>
            <a:spLocks noGrp="1"/>
          </p:cNvSpPr>
          <p:nvPr>
            <p:ph type="ftr" sz="quarter" idx="11"/>
          </p:nvPr>
        </p:nvSpPr>
        <p:spPr/>
        <p:txBody>
          <a:bodyPr/>
          <a:lstStyle/>
          <a:p>
            <a:endParaRPr lang="en-US" dirty="0"/>
          </a:p>
        </p:txBody>
      </p:sp>
      <p:sp>
        <p:nvSpPr>
          <p:cNvPr id="5" name="Espaço Reservado para Número de Slide 4">
            <a:extLst>
              <a:ext uri="{FF2B5EF4-FFF2-40B4-BE49-F238E27FC236}">
                <a16:creationId xmlns:a16="http://schemas.microsoft.com/office/drawing/2014/main" id="{9004DEE5-BF5C-4F4D-B795-414B8D704481}"/>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656970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6EE9ECB-28D9-4A27-A8C4-80A41B717156}"/>
              </a:ext>
            </a:extLst>
          </p:cNvPr>
          <p:cNvSpPr>
            <a:spLocks noGrp="1"/>
          </p:cNvSpPr>
          <p:nvPr>
            <p:ph type="dt" sz="half" idx="10"/>
          </p:nvPr>
        </p:nvSpPr>
        <p:spPr/>
        <p:txBody>
          <a:bodyPr/>
          <a:lstStyle/>
          <a:p>
            <a:fld id="{C278504F-A551-4DE0-9316-4DCD1D8CC752}" type="datetimeFigureOut">
              <a:rPr lang="en-US" smtClean="0"/>
              <a:t>2/17/2021</a:t>
            </a:fld>
            <a:endParaRPr lang="en-US" dirty="0"/>
          </a:p>
        </p:txBody>
      </p:sp>
      <p:sp>
        <p:nvSpPr>
          <p:cNvPr id="3" name="Espaço Reservado para Rodapé 2">
            <a:extLst>
              <a:ext uri="{FF2B5EF4-FFF2-40B4-BE49-F238E27FC236}">
                <a16:creationId xmlns:a16="http://schemas.microsoft.com/office/drawing/2014/main" id="{2BBF2E62-A6D7-4DB6-8F36-9ADA9AE610DC}"/>
              </a:ext>
            </a:extLst>
          </p:cNvPr>
          <p:cNvSpPr>
            <a:spLocks noGrp="1"/>
          </p:cNvSpPr>
          <p:nvPr>
            <p:ph type="ftr" sz="quarter" idx="11"/>
          </p:nvPr>
        </p:nvSpPr>
        <p:spPr/>
        <p:txBody>
          <a:bodyPr/>
          <a:lstStyle/>
          <a:p>
            <a:endParaRPr lang="en-US" dirty="0"/>
          </a:p>
        </p:txBody>
      </p:sp>
      <p:sp>
        <p:nvSpPr>
          <p:cNvPr id="4" name="Espaço Reservado para Número de Slide 3">
            <a:extLst>
              <a:ext uri="{FF2B5EF4-FFF2-40B4-BE49-F238E27FC236}">
                <a16:creationId xmlns:a16="http://schemas.microsoft.com/office/drawing/2014/main" id="{CB0843BE-B7B5-4469-9412-2A4F0159FF9B}"/>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030712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F8EBC-98A9-4D0B-9716-9840883C9AB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27A4104-8194-446E-BB36-CD83CD64D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DEFCCFD-29DD-457E-9191-B54AE88A4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2F0D267-E1BD-4027-8F00-9868966EEA2A}"/>
              </a:ext>
            </a:extLst>
          </p:cNvPr>
          <p:cNvSpPr>
            <a:spLocks noGrp="1"/>
          </p:cNvSpPr>
          <p:nvPr>
            <p:ph type="dt" sz="half" idx="10"/>
          </p:nvPr>
        </p:nvSpPr>
        <p:spPr/>
        <p:txBody>
          <a:bodyPr/>
          <a:lstStyle/>
          <a:p>
            <a:fld id="{D1BE4249-C0D0-4B06-8692-E8BB871AF643}" type="datetimeFigureOut">
              <a:rPr lang="en-US" smtClean="0"/>
              <a:t>2/17/2021</a:t>
            </a:fld>
            <a:endParaRPr lang="en-US" dirty="0"/>
          </a:p>
        </p:txBody>
      </p:sp>
      <p:sp>
        <p:nvSpPr>
          <p:cNvPr id="6" name="Espaço Reservado para Rodapé 5">
            <a:extLst>
              <a:ext uri="{FF2B5EF4-FFF2-40B4-BE49-F238E27FC236}">
                <a16:creationId xmlns:a16="http://schemas.microsoft.com/office/drawing/2014/main" id="{649CC6E1-905A-4865-AEBD-7DB9F49774A0}"/>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07EE41B7-3C9B-479A-82F6-4A2233D9BF57}"/>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4030945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A394-5A5A-4025-8296-0E88D907B2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7B21A4E-142F-490B-A0BF-4813D1BF0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A59090E-DA42-47C9-BC13-B2B0FB438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1F57C99-75E1-47F5-B4CD-2C7ACC71B2BA}"/>
              </a:ext>
            </a:extLst>
          </p:cNvPr>
          <p:cNvSpPr>
            <a:spLocks noGrp="1"/>
          </p:cNvSpPr>
          <p:nvPr>
            <p:ph type="dt" sz="half" idx="10"/>
          </p:nvPr>
        </p:nvSpPr>
        <p:spPr/>
        <p:txBody>
          <a:bodyPr/>
          <a:lstStyle/>
          <a:p>
            <a:fld id="{042B0DB6-F5C7-45FB-8CF3-31B45F9C2DAC}" type="datetimeFigureOut">
              <a:rPr lang="en-US" smtClean="0"/>
              <a:t>2/17/2021</a:t>
            </a:fld>
            <a:endParaRPr lang="en-US" dirty="0"/>
          </a:p>
        </p:txBody>
      </p:sp>
      <p:sp>
        <p:nvSpPr>
          <p:cNvPr id="6" name="Espaço Reservado para Rodapé 5">
            <a:extLst>
              <a:ext uri="{FF2B5EF4-FFF2-40B4-BE49-F238E27FC236}">
                <a16:creationId xmlns:a16="http://schemas.microsoft.com/office/drawing/2014/main" id="{69D91F64-F43F-4D58-BB8C-1E94B48DDCF7}"/>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E7B0467A-1C61-4888-A0AA-992AF469B2F8}"/>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286647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A7B81-1D80-4ECA-B18F-377B4E5D6E3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0EFC51F-2A31-4534-854E-60E29363FD5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560789-0184-4510-BF93-B962ABE09B33}"/>
              </a:ext>
            </a:extLst>
          </p:cNvPr>
          <p:cNvSpPr>
            <a:spLocks noGrp="1"/>
          </p:cNvSpPr>
          <p:nvPr>
            <p:ph type="dt" sz="half" idx="10"/>
          </p:nvPr>
        </p:nvSpPr>
        <p:spPr/>
        <p:txBody>
          <a:bodyPr/>
          <a:lstStyle/>
          <a:p>
            <a:fld id="{E9F9C37B-1D36-470B-8223-D6C91242EC14}" type="datetimeFigureOut">
              <a:rPr lang="en-US" smtClean="0"/>
              <a:t>2/17/2021</a:t>
            </a:fld>
            <a:endParaRPr lang="en-US" dirty="0"/>
          </a:p>
        </p:txBody>
      </p:sp>
      <p:sp>
        <p:nvSpPr>
          <p:cNvPr id="5" name="Espaço Reservado para Rodapé 4">
            <a:extLst>
              <a:ext uri="{FF2B5EF4-FFF2-40B4-BE49-F238E27FC236}">
                <a16:creationId xmlns:a16="http://schemas.microsoft.com/office/drawing/2014/main" id="{DAF04AED-587C-4B2B-AEF6-8906E06509EC}"/>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A88038C3-C7F7-47C8-8C9C-05F0CD30F38F}"/>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863918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8ECB4A-3DC1-438C-A232-D3027FB0358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BA776ED-022B-46FB-AA54-4C3EE8D30B5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DB18A6-6AA4-4D4F-8326-C89AD758E656}"/>
              </a:ext>
            </a:extLst>
          </p:cNvPr>
          <p:cNvSpPr>
            <a:spLocks noGrp="1"/>
          </p:cNvSpPr>
          <p:nvPr>
            <p:ph type="dt" sz="half" idx="10"/>
          </p:nvPr>
        </p:nvSpPr>
        <p:spPr/>
        <p:txBody>
          <a:bodyPr/>
          <a:lstStyle/>
          <a:p>
            <a:fld id="{67C6F52A-A82B-47A2-A83A-8C4C91F2D59F}" type="datetimeFigureOut">
              <a:rPr lang="en-US" smtClean="0"/>
              <a:t>2/17/2021</a:t>
            </a:fld>
            <a:endParaRPr lang="en-US" dirty="0"/>
          </a:p>
        </p:txBody>
      </p:sp>
      <p:sp>
        <p:nvSpPr>
          <p:cNvPr id="5" name="Espaço Reservado para Rodapé 4">
            <a:extLst>
              <a:ext uri="{FF2B5EF4-FFF2-40B4-BE49-F238E27FC236}">
                <a16:creationId xmlns:a16="http://schemas.microsoft.com/office/drawing/2014/main" id="{76456DF4-AF77-4F00-8274-E633B5978567}"/>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81E19DE9-DDDE-4CA1-BBD3-5DF404527DD4}"/>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271024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571461" y="1000108"/>
            <a:ext cx="10972800" cy="1143000"/>
          </a:xfrm>
          <a:prstGeom prst="rect">
            <a:avLst/>
          </a:prstGeom>
        </p:spPr>
        <p:txBody>
          <a:bodyPr/>
          <a:lstStyle>
            <a:lvl1pPr>
              <a:defRPr>
                <a:solidFill>
                  <a:schemeClr val="accent1">
                    <a:lumMod val="50000"/>
                  </a:schemeClr>
                </a:solidFill>
              </a:defRPr>
            </a:lvl1pPr>
          </a:lstStyle>
          <a:p>
            <a:r>
              <a:rPr lang="pt-BR" dirty="0"/>
              <a:t>Clique para editar o estilo do título mestre</a:t>
            </a:r>
          </a:p>
        </p:txBody>
      </p:sp>
      <p:sp>
        <p:nvSpPr>
          <p:cNvPr id="4" name="Espaço Reservado para Conteúdo 2"/>
          <p:cNvSpPr>
            <a:spLocks noGrp="1"/>
          </p:cNvSpPr>
          <p:nvPr>
            <p:ph idx="1"/>
          </p:nvPr>
        </p:nvSpPr>
        <p:spPr>
          <a:xfrm>
            <a:off x="571461" y="2071681"/>
            <a:ext cx="10972800" cy="4525963"/>
          </a:xfrm>
          <a:prstGeom prst="rect">
            <a:avLst/>
          </a:prstGeom>
        </p:spPr>
        <p:txBody>
          <a:bodyPr/>
          <a:lstStyle>
            <a:lvl1pPr>
              <a:defRPr>
                <a:solidFill>
                  <a:schemeClr val="accent1">
                    <a:lumMod val="50000"/>
                  </a:schemeClr>
                </a:solidFill>
              </a:defRPr>
            </a:lvl1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351947184"/>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85587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238B750B-9E7E-428D-BBE4-E0C0BA818CA0}" type="datetimeFigureOut">
              <a:rPr lang="pt-BR" smtClean="0"/>
              <a:t>17/02/2021</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319291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238B750B-9E7E-428D-BBE4-E0C0BA818CA0}" type="datetimeFigureOut">
              <a:rPr lang="pt-BR" smtClean="0"/>
              <a:t>17/02/2021</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90883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B750B-9E7E-428D-BBE4-E0C0BA818CA0}" type="datetimeFigureOut">
              <a:rPr lang="pt-BR" smtClean="0"/>
              <a:t>17/02/2021</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16446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68314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238B750B-9E7E-428D-BBE4-E0C0BA818CA0}" type="datetimeFigureOut">
              <a:rPr lang="pt-BR" smtClean="0"/>
              <a:t>17/02/2021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1A5283-750B-44D2-B9DC-38606F2F7C22}" type="slidenum">
              <a:rPr lang="pt-BR" smtClean="0"/>
              <a:t>‹nº›</a:t>
            </a:fld>
            <a:endParaRPr lang="pt-BR"/>
          </a:p>
        </p:txBody>
      </p:sp>
    </p:spTree>
    <p:extLst>
      <p:ext uri="{BB962C8B-B14F-4D97-AF65-F5344CB8AC3E}">
        <p14:creationId xmlns:p14="http://schemas.microsoft.com/office/powerpoint/2010/main" val="28993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8B750B-9E7E-428D-BBE4-E0C0BA818CA0}" type="datetimeFigureOut">
              <a:rPr lang="pt-BR" smtClean="0"/>
              <a:t>17/02/2021</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1A5283-750B-44D2-B9DC-38606F2F7C22}" type="slidenum">
              <a:rPr lang="pt-BR" smtClean="0"/>
              <a:t>‹nº›</a:t>
            </a:fld>
            <a:endParaRPr lang="pt-BR"/>
          </a:p>
        </p:txBody>
      </p:sp>
    </p:spTree>
    <p:extLst>
      <p:ext uri="{BB962C8B-B14F-4D97-AF65-F5344CB8AC3E}">
        <p14:creationId xmlns:p14="http://schemas.microsoft.com/office/powerpoint/2010/main" val="315730528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349DAF2-F8C1-4264-8D02-8864411D7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DD4E7F7-CCB3-46E7-9159-C39BFDAB4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3F44FD-99A4-4C71-9B48-8A64DBFE3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B750B-9E7E-428D-BBE4-E0C0BA818CA0}" type="datetimeFigureOut">
              <a:rPr lang="pt-BR" smtClean="0"/>
              <a:t>17/02/2021</a:t>
            </a:fld>
            <a:endParaRPr lang="pt-BR"/>
          </a:p>
        </p:txBody>
      </p:sp>
      <p:sp>
        <p:nvSpPr>
          <p:cNvPr id="5" name="Espaço Reservado para Rodapé 4">
            <a:extLst>
              <a:ext uri="{FF2B5EF4-FFF2-40B4-BE49-F238E27FC236}">
                <a16:creationId xmlns:a16="http://schemas.microsoft.com/office/drawing/2014/main" id="{82D2EFAA-8F31-4FEA-B07E-13F302B0B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FC89B23-FDBE-4E0E-8972-1CA1BFF0A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A5283-750B-44D2-B9DC-38606F2F7C22}" type="slidenum">
              <a:rPr lang="pt-BR" smtClean="0"/>
              <a:t>‹nº›</a:t>
            </a:fld>
            <a:endParaRPr lang="pt-BR"/>
          </a:p>
        </p:txBody>
      </p:sp>
    </p:spTree>
    <p:extLst>
      <p:ext uri="{BB962C8B-B14F-4D97-AF65-F5344CB8AC3E}">
        <p14:creationId xmlns:p14="http://schemas.microsoft.com/office/powerpoint/2010/main" val="53216023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CAD2219-AE8E-4047-9B6D-7780F8790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AF75F73-DCDB-4400-8F81-268D2A2A5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28EA29-C2FD-482A-92F8-756E39D33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2/17/2021</a:t>
            </a:fld>
            <a:endParaRPr lang="en-US" dirty="0"/>
          </a:p>
        </p:txBody>
      </p:sp>
      <p:sp>
        <p:nvSpPr>
          <p:cNvPr id="5" name="Espaço Reservado para Rodapé 4">
            <a:extLst>
              <a:ext uri="{FF2B5EF4-FFF2-40B4-BE49-F238E27FC236}">
                <a16:creationId xmlns:a16="http://schemas.microsoft.com/office/drawing/2014/main" id="{D6520D48-A939-4962-BDC5-5C4519FB8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ço Reservado para Número de Slide 5">
            <a:extLst>
              <a:ext uri="{FF2B5EF4-FFF2-40B4-BE49-F238E27FC236}">
                <a16:creationId xmlns:a16="http://schemas.microsoft.com/office/drawing/2014/main" id="{E1D259A3-C193-409A-B028-0A3E8BE1F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69268885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hyperlink" Target="http://portal.saude.pi.gov.br/2020/cievs/cievs.as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sisvisa.pi.gov.br/" TargetMode="External"/><Relationship Id="rId7" Type="http://schemas.openxmlformats.org/officeDocument/2006/relationships/image" Target="../media/image32.jpeg"/><Relationship Id="rId2" Type="http://schemas.openxmlformats.org/officeDocument/2006/relationships/hyperlink" Target="http://www.saude.pi.gov.br/divisa" TargetMode="External"/><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mailto:visapiaui@yahoo.com.br"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5.jpeg"/><Relationship Id="rId7" Type="http://schemas.openxmlformats.org/officeDocument/2006/relationships/hyperlink" Target="https://www.flickr.com/photos/todospelaescola/50040668946/in/album-72157714841695366/" TargetMode="External"/><Relationship Id="rId12"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hyperlink" Target="https://criativosdaescola.com.br/coronavirus-educadores-contam-estrategias-usadas-durante-pandemia/" TargetMode="External"/><Relationship Id="rId5" Type="http://schemas.openxmlformats.org/officeDocument/2006/relationships/image" Target="../media/image17.jpeg"/><Relationship Id="rId10" Type="http://schemas.openxmlformats.org/officeDocument/2006/relationships/image" Target="../media/image20.jpg"/><Relationship Id="rId4" Type="http://schemas.openxmlformats.org/officeDocument/2006/relationships/image" Target="../media/image16.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F11AC6B6-594E-41D2-AF2D-94B5F7897573}"/>
              </a:ext>
            </a:extLst>
          </p:cNvPr>
          <p:cNvSpPr>
            <a:spLocks noGrp="1"/>
          </p:cNvSpPr>
          <p:nvPr>
            <p:ph sz="quarter" idx="1"/>
          </p:nvPr>
        </p:nvSpPr>
        <p:spPr>
          <a:xfrm>
            <a:off x="391886" y="1817712"/>
            <a:ext cx="11190513" cy="4495800"/>
          </a:xfrm>
        </p:spPr>
        <p:txBody>
          <a:bodyPr>
            <a:normAutofit/>
          </a:bodyPr>
          <a:lstStyle/>
          <a:p>
            <a:pPr marL="320040" indent="-320040" algn="ctr">
              <a:buNone/>
              <a:defRPr/>
            </a:pPr>
            <a:endParaRPr lang="pt-BR" b="1" dirty="0">
              <a:latin typeface="Arial" pitchFamily="34" charset="0"/>
              <a:cs typeface="Arial" pitchFamily="34" charset="0"/>
            </a:endParaRPr>
          </a:p>
          <a:p>
            <a:pPr marL="320040" indent="-320040" algn="ctr">
              <a:buNone/>
              <a:defRPr/>
            </a:pPr>
            <a:endParaRPr lang="pt-BR" b="1" dirty="0">
              <a:latin typeface="Arial" pitchFamily="34" charset="0"/>
              <a:cs typeface="Arial" pitchFamily="34" charset="0"/>
            </a:endParaRPr>
          </a:p>
          <a:p>
            <a:pPr marL="320040" indent="-320040" algn="ctr">
              <a:buNone/>
              <a:defRPr/>
            </a:pPr>
            <a:endParaRPr lang="pt-BR" sz="3200" b="1" dirty="0">
              <a:solidFill>
                <a:prstClr val="black"/>
              </a:solidFill>
              <a:latin typeface="Arial" pitchFamily="34" charset="0"/>
              <a:cs typeface="Arial" pitchFamily="34" charset="0"/>
            </a:endParaRPr>
          </a:p>
          <a:p>
            <a:pPr marL="0" indent="0" algn="ctr">
              <a:buNone/>
              <a:defRPr/>
            </a:pPr>
            <a:r>
              <a:rPr lang="pt-BR" sz="3200" b="1" dirty="0">
                <a:solidFill>
                  <a:schemeClr val="accent2">
                    <a:lumMod val="75000"/>
                  </a:schemeClr>
                </a:solidFill>
                <a:latin typeface="Arial" pitchFamily="34" charset="0"/>
                <a:cs typeface="Arial" pitchFamily="34" charset="0"/>
              </a:rPr>
              <a:t> </a:t>
            </a:r>
            <a:r>
              <a:rPr lang="pt-BR" sz="4000" b="1" dirty="0">
                <a:solidFill>
                  <a:schemeClr val="accent2">
                    <a:lumMod val="75000"/>
                  </a:schemeClr>
                </a:solidFill>
                <a:latin typeface="Times New Roman" panose="02020603050405020304" pitchFamily="18" charset="0"/>
                <a:cs typeface="Times New Roman" panose="02020603050405020304" pitchFamily="18" charset="0"/>
              </a:rPr>
              <a:t>CURSO BÁSICO DE INSPEÇÃO SANITÁRIA</a:t>
            </a:r>
          </a:p>
          <a:p>
            <a:pPr marL="0" indent="0" algn="ctr">
              <a:buNone/>
              <a:defRPr/>
            </a:pPr>
            <a:r>
              <a:rPr lang="pt-BR" sz="4000" b="1" dirty="0">
                <a:solidFill>
                  <a:schemeClr val="accent2">
                    <a:lumMod val="75000"/>
                  </a:schemeClr>
                </a:solidFill>
                <a:latin typeface="Times New Roman" panose="02020603050405020304" pitchFamily="18" charset="0"/>
                <a:cs typeface="Times New Roman" panose="02020603050405020304" pitchFamily="18" charset="0"/>
              </a:rPr>
              <a:t> EM SERVIÇOS E PRODUTOS </a:t>
            </a:r>
          </a:p>
          <a:p>
            <a:pPr marL="0" indent="0" algn="ctr">
              <a:buNone/>
              <a:defRPr/>
            </a:pPr>
            <a:endParaRPr lang="pt-BR" sz="3200" b="1" dirty="0">
              <a:solidFill>
                <a:schemeClr val="accent2">
                  <a:lumMod val="75000"/>
                </a:schemeClr>
              </a:solidFill>
              <a:latin typeface="Arial" pitchFamily="34" charset="0"/>
              <a:cs typeface="Arial" pitchFamily="34" charset="0"/>
            </a:endParaRPr>
          </a:p>
          <a:p>
            <a:pPr marL="0" indent="0" algn="ctr">
              <a:buNone/>
              <a:defRPr/>
            </a:pPr>
            <a:r>
              <a:rPr lang="pt-BR" sz="3200" b="1" dirty="0">
                <a:solidFill>
                  <a:schemeClr val="accent2">
                    <a:lumMod val="75000"/>
                  </a:schemeClr>
                </a:solidFill>
                <a:latin typeface="Times New Roman" panose="02020603050405020304" pitchFamily="18" charset="0"/>
                <a:cs typeface="Times New Roman" panose="02020603050405020304" pitchFamily="18" charset="0"/>
              </a:rPr>
              <a:t>2021</a:t>
            </a:r>
            <a:endParaRPr lang="pt-BR" sz="3200" dirty="0">
              <a:solidFill>
                <a:schemeClr val="accent2">
                  <a:lumMod val="75000"/>
                </a:schemeClr>
              </a:solidFill>
              <a:latin typeface="Times New Roman" panose="02020603050405020304" pitchFamily="18" charset="0"/>
              <a:cs typeface="Times New Roman" panose="02020603050405020304" pitchFamily="18" charset="0"/>
            </a:endParaRPr>
          </a:p>
          <a:p>
            <a:pPr marL="320040" indent="-320040" algn="r">
              <a:buNone/>
              <a:defRPr/>
            </a:pPr>
            <a:endParaRPr lang="pt-BR" sz="1800" b="1" dirty="0">
              <a:solidFill>
                <a:prstClr val="black"/>
              </a:solidFill>
              <a:latin typeface="Arial" pitchFamily="34" charset="0"/>
              <a:cs typeface="Arial" pitchFamily="34" charset="0"/>
            </a:endParaRPr>
          </a:p>
          <a:p>
            <a:pPr marL="320040" indent="-320040" algn="r">
              <a:buNone/>
              <a:defRPr/>
            </a:pPr>
            <a:endParaRPr lang="pt-BR" sz="1800" b="1" dirty="0">
              <a:latin typeface="Arial" pitchFamily="34" charset="0"/>
              <a:cs typeface="Arial" pitchFamily="34" charset="0"/>
            </a:endParaRPr>
          </a:p>
        </p:txBody>
      </p:sp>
      <p:pic>
        <p:nvPicPr>
          <p:cNvPr id="51207" name="Imagem 10">
            <a:extLst>
              <a:ext uri="{FF2B5EF4-FFF2-40B4-BE49-F238E27FC236}">
                <a16:creationId xmlns:a16="http://schemas.microsoft.com/office/drawing/2014/main" id="{2C7B1567-288B-4E1A-8C80-C261DEDA24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4701" y="207527"/>
            <a:ext cx="1095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Imagem 1">
            <a:extLst>
              <a:ext uri="{FF2B5EF4-FFF2-40B4-BE49-F238E27FC236}">
                <a16:creationId xmlns:a16="http://schemas.microsoft.com/office/drawing/2014/main" id="{517D2FF3-5BD6-4F59-8985-A028069B6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264" y="165708"/>
            <a:ext cx="10958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a:extLst>
              <a:ext uri="{FF2B5EF4-FFF2-40B4-BE49-F238E27FC236}">
                <a16:creationId xmlns:a16="http://schemas.microsoft.com/office/drawing/2014/main" id="{5C78108A-1C97-45E0-8933-2D431CCB837D}"/>
              </a:ext>
            </a:extLst>
          </p:cNvPr>
          <p:cNvSpPr txBox="1"/>
          <p:nvPr/>
        </p:nvSpPr>
        <p:spPr>
          <a:xfrm>
            <a:off x="2287322" y="1726353"/>
            <a:ext cx="7830380" cy="1200329"/>
          </a:xfrm>
          <a:prstGeom prst="rect">
            <a:avLst/>
          </a:prstGeom>
          <a:noFill/>
        </p:spPr>
        <p:txBody>
          <a:bodyPr wrap="square">
            <a:spAutoFit/>
          </a:bodyPr>
          <a:lstStyle/>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Governo do Estado do Piauí </a:t>
            </a:r>
          </a:p>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Secretaria de Estado da Saúde do Piauí – SESAPI</a:t>
            </a:r>
          </a:p>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Arial" panose="020B0604020202020204" pitchFamily="34" charset="0"/>
                <a:cs typeface="Times New Roman" panose="02020603050405020304" pitchFamily="18" charset="0"/>
              </a:rPr>
              <a:t>Superintendência de Atenção Primária à Saúde e Municípios – SUPAT</a:t>
            </a:r>
            <a:endPar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Diretoria de Vigilância Sanitária do Estado do Piauí - DIVISA</a:t>
            </a:r>
            <a:endParaRPr kumimoji="0" lang="pt-B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Imagem 10" descr="Logotipo, nome da empresa&#10;&#10;Descrição gerada automaticamente">
            <a:extLst>
              <a:ext uri="{FF2B5EF4-FFF2-40B4-BE49-F238E27FC236}">
                <a16:creationId xmlns:a16="http://schemas.microsoft.com/office/drawing/2014/main" id="{ED000B44-20DD-4492-8DA7-81D31A16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355" y="148041"/>
            <a:ext cx="1814316" cy="1107653"/>
          </a:xfrm>
          <a:prstGeom prst="rect">
            <a:avLst/>
          </a:prstGeom>
        </p:spPr>
      </p:pic>
      <p:pic>
        <p:nvPicPr>
          <p:cNvPr id="12" name="Picture 2" descr="Logo saude horizontal">
            <a:extLst>
              <a:ext uri="{FF2B5EF4-FFF2-40B4-BE49-F238E27FC236}">
                <a16:creationId xmlns:a16="http://schemas.microsoft.com/office/drawing/2014/main" id="{07F37001-05C4-4C11-9BD6-C4E3B2EF25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18545" y="333458"/>
            <a:ext cx="2591272" cy="7739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7CE9CED-A0FF-4947-B9E2-79A9F581A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673" y="194141"/>
            <a:ext cx="2051172" cy="12684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ogo sus">
            <a:extLst>
              <a:ext uri="{FF2B5EF4-FFF2-40B4-BE49-F238E27FC236}">
                <a16:creationId xmlns:a16="http://schemas.microsoft.com/office/drawing/2014/main" id="{9E53A4D8-6564-4F1B-A0EA-A2C946BBDC5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1886" y="373006"/>
            <a:ext cx="1405135" cy="734391"/>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descr="Lupa com preenchimento sólido">
            <a:extLst>
              <a:ext uri="{FF2B5EF4-FFF2-40B4-BE49-F238E27FC236}">
                <a16:creationId xmlns:a16="http://schemas.microsoft.com/office/drawing/2014/main" id="{9371D92E-90FE-4CE5-9FB0-7BA58514C2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48575" y="4684359"/>
            <a:ext cx="2307874" cy="22721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E76056-75EB-4005-9609-6D869FDEB567}"/>
              </a:ext>
            </a:extLst>
          </p:cNvPr>
          <p:cNvSpPr txBox="1"/>
          <p:nvPr/>
        </p:nvSpPr>
        <p:spPr>
          <a:xfrm>
            <a:off x="1957673" y="1582340"/>
            <a:ext cx="10095782" cy="2585323"/>
          </a:xfrm>
          <a:prstGeom prst="rect">
            <a:avLst/>
          </a:prstGeom>
          <a:noFill/>
        </p:spPr>
        <p:txBody>
          <a:bodyPr wrap="square" rtlCol="0">
            <a:spAutoFit/>
          </a:bodyPr>
          <a:lstStyle/>
          <a:p>
            <a:pPr algn="just"/>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caso suspeito para COVID-19, a escola deverá preencher a Ficha de Notificação Imediata e fazer a comunicação do caso no portal do Centro de Informação Estratégica de Vigilância em Saúde do Piauí (CIEVS-PI) </a:t>
            </a:r>
            <a:r>
              <a:rPr lang="pt-BR" sz="2400"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http://portal.saude.pi.gov.br/2020/cievs/cievs.asp</a:t>
            </a:r>
            <a:r>
              <a:rPr lang="pt-BR" sz="2400" dirty="0">
                <a:effectLst/>
                <a:latin typeface="Arial" panose="020B0604020202020204" pitchFamily="34" charset="0"/>
                <a:ea typeface="Calibri" panose="020F0502020204030204" pitchFamily="34" charset="0"/>
                <a:cs typeface="Arial" panose="020B0604020202020204" pitchFamily="34" charset="0"/>
              </a:rPr>
              <a:t>.</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comunicação da situação também deverá ser feita à Secretaria Municipal de Saúde (Vigilância em Saúde/Atenção Básica) do seu município em até 24h.</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endParaRPr lang="pt-BR" dirty="0"/>
          </a:p>
        </p:txBody>
      </p:sp>
      <p:sp>
        <p:nvSpPr>
          <p:cNvPr id="3" name="CaixaDeTexto 2">
            <a:extLst>
              <a:ext uri="{FF2B5EF4-FFF2-40B4-BE49-F238E27FC236}">
                <a16:creationId xmlns:a16="http://schemas.microsoft.com/office/drawing/2014/main" id="{CD701556-9E83-40B3-B223-EF56025173CF}"/>
              </a:ext>
            </a:extLst>
          </p:cNvPr>
          <p:cNvSpPr txBox="1"/>
          <p:nvPr/>
        </p:nvSpPr>
        <p:spPr>
          <a:xfrm>
            <a:off x="1791418" y="581891"/>
            <a:ext cx="6547562" cy="584775"/>
          </a:xfrm>
          <a:prstGeom prst="rect">
            <a:avLst/>
          </a:prstGeom>
          <a:noFill/>
        </p:spPr>
        <p:txBody>
          <a:bodyPr wrap="none" rtlCol="0">
            <a:spAutoFit/>
          </a:bodyPr>
          <a:lstStyle/>
          <a:p>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OBSERVAÇÕES IMPORTANTES:</a:t>
            </a:r>
          </a:p>
        </p:txBody>
      </p:sp>
      <p:sp>
        <p:nvSpPr>
          <p:cNvPr id="4" name="Seta: Para a Direita 3">
            <a:extLst>
              <a:ext uri="{FF2B5EF4-FFF2-40B4-BE49-F238E27FC236}">
                <a16:creationId xmlns:a16="http://schemas.microsoft.com/office/drawing/2014/main" id="{C97371C7-7663-43A5-A794-A5EE90FEED65}"/>
              </a:ext>
            </a:extLst>
          </p:cNvPr>
          <p:cNvSpPr/>
          <p:nvPr/>
        </p:nvSpPr>
        <p:spPr>
          <a:xfrm>
            <a:off x="1625163" y="1778925"/>
            <a:ext cx="332509" cy="216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08132190-2436-4F43-8E61-39B3CC7F4658}"/>
              </a:ext>
            </a:extLst>
          </p:cNvPr>
          <p:cNvSpPr txBox="1"/>
          <p:nvPr/>
        </p:nvSpPr>
        <p:spPr>
          <a:xfrm>
            <a:off x="1957671" y="4638502"/>
            <a:ext cx="10234329" cy="1846659"/>
          </a:xfrm>
          <a:prstGeom prst="rect">
            <a:avLst/>
          </a:prstGeom>
          <a:noFill/>
        </p:spPr>
        <p:txBody>
          <a:bodyPr wrap="square" rtlCol="0">
            <a:spAutoFit/>
          </a:bodyPr>
          <a:lstStyle/>
          <a:p>
            <a:pPr algn="just"/>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Caso estudante ou trabalhador com diagnóstico confirmado tenha familiares que também estudem ou trabalhem na instituição de ensino (irmãos, filhos, pais), que coabitem no mesmo domicílio, também deverá ser afastado por no mínimo 07 dias.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dirty="0"/>
          </a:p>
        </p:txBody>
      </p:sp>
      <p:sp>
        <p:nvSpPr>
          <p:cNvPr id="6" name="Seta: Para a Direita 5">
            <a:extLst>
              <a:ext uri="{FF2B5EF4-FFF2-40B4-BE49-F238E27FC236}">
                <a16:creationId xmlns:a16="http://schemas.microsoft.com/office/drawing/2014/main" id="{1411E0BA-10A4-4B9A-A100-5863D5691C54}"/>
              </a:ext>
            </a:extLst>
          </p:cNvPr>
          <p:cNvSpPr/>
          <p:nvPr/>
        </p:nvSpPr>
        <p:spPr>
          <a:xfrm>
            <a:off x="1625163" y="4854632"/>
            <a:ext cx="332509" cy="216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67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8699B4-6FE7-4BC8-8CD9-E12E569B8F72}"/>
              </a:ext>
            </a:extLst>
          </p:cNvPr>
          <p:cNvSpPr txBox="1"/>
          <p:nvPr/>
        </p:nvSpPr>
        <p:spPr>
          <a:xfrm>
            <a:off x="1679171" y="648392"/>
            <a:ext cx="9261894" cy="707886"/>
          </a:xfrm>
          <a:prstGeom prst="rect">
            <a:avLst/>
          </a:prstGeom>
          <a:noFill/>
        </p:spPr>
        <p:txBody>
          <a:bodyPr wrap="none" rtlCol="0">
            <a:spAutoFit/>
          </a:bodyPr>
          <a:lstStyle/>
          <a:p>
            <a:r>
              <a:rPr lang="pt-BR" sz="4000" b="1" dirty="0">
                <a:latin typeface="Arial" panose="020B0604020202020204" pitchFamily="34" charset="0"/>
                <a:cs typeface="Arial" panose="020B0604020202020204" pitchFamily="34" charset="0"/>
              </a:rPr>
              <a:t>DECRETO ESTADUAL Nº 19.445/2021</a:t>
            </a:r>
          </a:p>
        </p:txBody>
      </p:sp>
      <p:pic>
        <p:nvPicPr>
          <p:cNvPr id="5" name="Imagem 4">
            <a:extLst>
              <a:ext uri="{FF2B5EF4-FFF2-40B4-BE49-F238E27FC236}">
                <a16:creationId xmlns:a16="http://schemas.microsoft.com/office/drawing/2014/main" id="{8C2F3A77-72EA-414A-B3AA-050729FA02E6}"/>
              </a:ext>
            </a:extLst>
          </p:cNvPr>
          <p:cNvPicPr>
            <a:picLocks noChangeAspect="1"/>
          </p:cNvPicPr>
          <p:nvPr/>
        </p:nvPicPr>
        <p:blipFill>
          <a:blip r:embed="rId3"/>
          <a:stretch>
            <a:fillRect/>
          </a:stretch>
        </p:blipFill>
        <p:spPr>
          <a:xfrm>
            <a:off x="1163783" y="1519573"/>
            <a:ext cx="9777282" cy="5338428"/>
          </a:xfrm>
          <a:prstGeom prst="rect">
            <a:avLst/>
          </a:prstGeom>
        </p:spPr>
      </p:pic>
    </p:spTree>
    <p:extLst>
      <p:ext uri="{BB962C8B-B14F-4D97-AF65-F5344CB8AC3E}">
        <p14:creationId xmlns:p14="http://schemas.microsoft.com/office/powerpoint/2010/main" val="425761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B10DDCA-36A3-4873-AB4C-4D3C4FDFF72D}"/>
              </a:ext>
            </a:extLst>
          </p:cNvPr>
          <p:cNvSpPr txBox="1"/>
          <p:nvPr/>
        </p:nvSpPr>
        <p:spPr>
          <a:xfrm>
            <a:off x="1130530" y="1875097"/>
            <a:ext cx="10750657" cy="4428905"/>
          </a:xfrm>
          <a:prstGeom prst="rect">
            <a:avLst/>
          </a:prstGeom>
          <a:noFill/>
        </p:spPr>
        <p:txBody>
          <a:bodyPr wrap="square" rtlCol="0">
            <a:spAutoFit/>
          </a:bodyPr>
          <a:lstStyle/>
          <a:p>
            <a:pPr lvl="0" algn="just">
              <a:lnSpc>
                <a:spcPct val="115000"/>
              </a:lnSpc>
              <a:spcAft>
                <a:spcPts val="600"/>
              </a:spcAft>
            </a:pP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CARNAVAL e PRÉVIAS DE CARNAVAL </a:t>
            </a:r>
          </a:p>
          <a:p>
            <a:pPr lvl="0" algn="just">
              <a:lnSpc>
                <a:spcPct val="115000"/>
              </a:lnSpc>
              <a:spcAft>
                <a:spcPts val="600"/>
              </a:spcAft>
            </a:pPr>
            <a:endParaRPr lang="pt-BR"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600"/>
              </a:spcAft>
            </a:pP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Qualquer tipo de evento público ou privado </a:t>
            </a:r>
            <a:r>
              <a:rPr lang="pt-BR" sz="2800" dirty="0">
                <a:effectLst/>
                <a:latin typeface="Arial" panose="020B0604020202020204" pitchFamily="34" charset="0"/>
                <a:ea typeface="Calibri" panose="020F0502020204030204" pitchFamily="34" charset="0"/>
                <a:cs typeface="Arial" panose="020B0604020202020204" pitchFamily="34" charset="0"/>
              </a:rPr>
              <a:t>(festas, shows, </a:t>
            </a:r>
            <a:r>
              <a:rPr lang="pt-BR" sz="2800" u="sng" dirty="0">
                <a:effectLst/>
                <a:latin typeface="Arial" panose="020B0604020202020204" pitchFamily="34" charset="0"/>
                <a:ea typeface="Calibri" panose="020F0502020204030204" pitchFamily="34" charset="0"/>
                <a:cs typeface="Arial" panose="020B0604020202020204" pitchFamily="34" charset="0"/>
              </a:rPr>
              <a:t>comemorações</a:t>
            </a:r>
            <a:r>
              <a:rPr lang="pt-BR" sz="2800" dirty="0">
                <a:effectLst/>
                <a:latin typeface="Arial" panose="020B0604020202020204" pitchFamily="34" charset="0"/>
                <a:ea typeface="Calibri" panose="020F0502020204030204" pitchFamily="34" charset="0"/>
                <a:cs typeface="Arial" panose="020B0604020202020204" pitchFamily="34" charset="0"/>
              </a:rPr>
              <a:t> de casamentos, batismos, aniversários, condecorações, confraternizações, festividades de formaturas presenciais, etc.) está </a:t>
            </a: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suspenso</a:t>
            </a:r>
            <a:r>
              <a:rPr lang="pt-BR" sz="2800" dirty="0">
                <a:effectLst/>
                <a:latin typeface="Arial" panose="020B0604020202020204" pitchFamily="34" charset="0"/>
                <a:ea typeface="Calibri" panose="020F0502020204030204" pitchFamily="34" charset="0"/>
                <a:cs typeface="Arial" panose="020B0604020202020204" pitchFamily="34" charset="0"/>
              </a:rPr>
              <a:t> até o dia </a:t>
            </a: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21 de fevereiro de 2021</a:t>
            </a:r>
            <a:r>
              <a:rPr lang="pt-BR" sz="2800" dirty="0">
                <a:effectLst/>
                <a:latin typeface="Arial" panose="020B0604020202020204" pitchFamily="34" charset="0"/>
                <a:ea typeface="Calibri" panose="020F0502020204030204" pitchFamily="34" charset="0"/>
                <a:cs typeface="Arial" panose="020B0604020202020204" pitchFamily="34" charset="0"/>
              </a:rPr>
              <a:t>, de modo a evitar que gerem aglomerações;</a:t>
            </a:r>
          </a:p>
          <a:p>
            <a:pPr lvl="0" algn="just">
              <a:lnSpc>
                <a:spcPct val="115000"/>
              </a:lnSpc>
              <a:spcAft>
                <a:spcPts val="600"/>
              </a:spcAft>
            </a:pPr>
            <a:endParaRPr lang="pt-BR" sz="1600" dirty="0">
              <a:effectLst/>
              <a:latin typeface="Arial" panose="020B0604020202020204" pitchFamily="34" charset="0"/>
              <a:ea typeface="Calibri" panose="020F0502020204030204" pitchFamily="34" charset="0"/>
              <a:cs typeface="Arial" panose="020B0604020202020204" pitchFamily="34" charset="0"/>
            </a:endParaRPr>
          </a:p>
          <a:p>
            <a:endParaRPr lang="pt-BR" dirty="0"/>
          </a:p>
        </p:txBody>
      </p:sp>
      <p:sp>
        <p:nvSpPr>
          <p:cNvPr id="3" name="CaixaDeTexto 2">
            <a:extLst>
              <a:ext uri="{FF2B5EF4-FFF2-40B4-BE49-F238E27FC236}">
                <a16:creationId xmlns:a16="http://schemas.microsoft.com/office/drawing/2014/main" id="{CCBA6695-DA65-48D4-88DC-B2CB05BAF421}"/>
              </a:ext>
            </a:extLst>
          </p:cNvPr>
          <p:cNvSpPr txBox="1"/>
          <p:nvPr/>
        </p:nvSpPr>
        <p:spPr>
          <a:xfrm>
            <a:off x="933796" y="598517"/>
            <a:ext cx="10324408" cy="1077218"/>
          </a:xfrm>
          <a:prstGeom prst="rect">
            <a:avLst/>
          </a:prstGeom>
          <a:noFill/>
        </p:spPr>
        <p:txBody>
          <a:bodyPr wrap="square" rtlCol="0">
            <a:spAutoFit/>
          </a:bodyPr>
          <a:lstStyle/>
          <a:p>
            <a:pPr algn="ct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SANITÁRIAS PARA PERÍODO DO CARNAVAL 2021:</a:t>
            </a:r>
          </a:p>
        </p:txBody>
      </p:sp>
      <p:sp>
        <p:nvSpPr>
          <p:cNvPr id="4" name="Seta: Para a Direita 3">
            <a:extLst>
              <a:ext uri="{FF2B5EF4-FFF2-40B4-BE49-F238E27FC236}">
                <a16:creationId xmlns:a16="http://schemas.microsoft.com/office/drawing/2014/main" id="{BEC65D47-F0DE-47E6-A0BB-5DEE82D566EE}"/>
              </a:ext>
            </a:extLst>
          </p:cNvPr>
          <p:cNvSpPr/>
          <p:nvPr/>
        </p:nvSpPr>
        <p:spPr>
          <a:xfrm>
            <a:off x="8146474" y="1969205"/>
            <a:ext cx="665017" cy="335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72969A21-6F15-4F43-BB8C-AA9E7896A81B}"/>
              </a:ext>
            </a:extLst>
          </p:cNvPr>
          <p:cNvSpPr txBox="1"/>
          <p:nvPr/>
        </p:nvSpPr>
        <p:spPr>
          <a:xfrm>
            <a:off x="9027621" y="1875097"/>
            <a:ext cx="2510443" cy="523220"/>
          </a:xfrm>
          <a:prstGeom prst="rect">
            <a:avLst/>
          </a:prstGeom>
          <a:noFill/>
        </p:spPr>
        <p:txBody>
          <a:bodyPr wrap="square" rtlCol="0">
            <a:spAutoFit/>
          </a:bodyPr>
          <a:lstStyle/>
          <a:p>
            <a:r>
              <a:rPr lang="pt-B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SUSPENSÃO</a:t>
            </a:r>
          </a:p>
        </p:txBody>
      </p:sp>
    </p:spTree>
    <p:extLst>
      <p:ext uri="{BB962C8B-B14F-4D97-AF65-F5344CB8AC3E}">
        <p14:creationId xmlns:p14="http://schemas.microsoft.com/office/powerpoint/2010/main" val="89172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09B282C-0974-4437-A84E-3F31668B9336}"/>
              </a:ext>
            </a:extLst>
          </p:cNvPr>
          <p:cNvSpPr txBox="1"/>
          <p:nvPr/>
        </p:nvSpPr>
        <p:spPr>
          <a:xfrm>
            <a:off x="940222" y="1593637"/>
            <a:ext cx="11191336" cy="3385542"/>
          </a:xfrm>
          <a:prstGeom prst="rect">
            <a:avLst/>
          </a:prstGeom>
          <a:noFill/>
        </p:spPr>
        <p:txBody>
          <a:bodyPr wrap="square" rtlCol="0">
            <a:spAutoFit/>
          </a:bodyPr>
          <a:lstStyle/>
          <a:p>
            <a:pPr algn="just"/>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Não</a:t>
            </a:r>
            <a:r>
              <a:rPr lang="pt-BR" sz="2800" dirty="0">
                <a:effectLst/>
                <a:latin typeface="Arial" panose="020B0604020202020204" pitchFamily="34" charset="0"/>
                <a:ea typeface="Calibri" panose="020F0502020204030204" pitchFamily="34" charset="0"/>
                <a:cs typeface="Arial" panose="020B0604020202020204" pitchFamily="34" charset="0"/>
              </a:rPr>
              <a:t> afeta </a:t>
            </a: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celebrações religiosas </a:t>
            </a:r>
            <a:r>
              <a:rPr lang="pt-BR" sz="2800" dirty="0">
                <a:effectLst/>
                <a:latin typeface="Arial" panose="020B0604020202020204" pitchFamily="34" charset="0"/>
                <a:ea typeface="Calibri" panose="020F0502020204030204" pitchFamily="34" charset="0"/>
                <a:cs typeface="Arial" panose="020B0604020202020204" pitchFamily="34" charset="0"/>
              </a:rPr>
              <a:t>nas igrejas e templos (PE Nº 023/2020, 024/2020, 025/2020 e 026/2020).</a:t>
            </a:r>
          </a:p>
          <a:p>
            <a:pPr algn="just"/>
            <a:r>
              <a:rPr lang="pt-BR" sz="2800" dirty="0">
                <a:effectLst/>
                <a:latin typeface="Arial" panose="020B0604020202020204" pitchFamily="34" charset="0"/>
                <a:ea typeface="Calibri" panose="020F0502020204030204" pitchFamily="34" charset="0"/>
                <a:cs typeface="Arial" panose="020B0604020202020204" pitchFamily="34" charset="0"/>
              </a:rPr>
              <a:t>  </a:t>
            </a:r>
          </a:p>
          <a:p>
            <a:pPr algn="just"/>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Praças, parques, clubes e praias </a:t>
            </a:r>
            <a:r>
              <a:rPr lang="pt-BR" sz="2800" dirty="0">
                <a:effectLst/>
                <a:latin typeface="Arial" panose="020B0604020202020204" pitchFamily="34" charset="0"/>
                <a:ea typeface="Calibri" panose="020F0502020204030204" pitchFamily="34" charset="0"/>
                <a:cs typeface="Arial" panose="020B0604020202020204" pitchFamily="34" charset="0"/>
              </a:rPr>
              <a:t>devem seguir Protocolo Específico Nº 045/2021 (anexo ao Decreto Nº 19187/2021, evitando-se </a:t>
            </a: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aglomerações</a:t>
            </a:r>
            <a:r>
              <a:rPr lang="pt-BR" sz="2800" dirty="0">
                <a:effectLst/>
                <a:latin typeface="Arial" panose="020B0604020202020204" pitchFamily="34" charset="0"/>
                <a:ea typeface="Calibri" panose="020F0502020204030204" pitchFamily="34" charset="0"/>
                <a:cs typeface="Arial" panose="020B0604020202020204" pitchFamily="34" charset="0"/>
              </a:rPr>
              <a:t>, os cidadãos devem fazer </a:t>
            </a: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uso obrigatório de máscaras</a:t>
            </a:r>
            <a:r>
              <a:rPr lang="pt-BR" sz="2800" dirty="0">
                <a:effectLst/>
                <a:latin typeface="Arial" panose="020B0604020202020204" pitchFamily="34" charset="0"/>
                <a:ea typeface="Calibri" panose="020F0502020204030204" pitchFamily="34" charset="0"/>
                <a:cs typeface="Arial" panose="020B0604020202020204" pitchFamily="34" charset="0"/>
              </a:rPr>
              <a:t> e </a:t>
            </a:r>
            <a:r>
              <a:rPr lang="pt-BR"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proibido realização de eventos.</a:t>
            </a:r>
          </a:p>
          <a:p>
            <a:pPr algn="just"/>
            <a:endParaRPr lang="pt-BR" dirty="0"/>
          </a:p>
        </p:txBody>
      </p:sp>
      <p:sp>
        <p:nvSpPr>
          <p:cNvPr id="4" name="CaixaDeTexto 3">
            <a:extLst>
              <a:ext uri="{FF2B5EF4-FFF2-40B4-BE49-F238E27FC236}">
                <a16:creationId xmlns:a16="http://schemas.microsoft.com/office/drawing/2014/main" id="{982DD9B9-ED9F-49C0-9E57-0E200CFC7AA2}"/>
              </a:ext>
            </a:extLst>
          </p:cNvPr>
          <p:cNvSpPr txBox="1"/>
          <p:nvPr/>
        </p:nvSpPr>
        <p:spPr>
          <a:xfrm>
            <a:off x="940222" y="516419"/>
            <a:ext cx="10311555" cy="1077218"/>
          </a:xfrm>
          <a:prstGeom prst="rect">
            <a:avLst/>
          </a:prstGeom>
          <a:noFill/>
        </p:spPr>
        <p:txBody>
          <a:bodyPr wrap="square">
            <a:spAutoFit/>
          </a:bodyPr>
          <a:lstStyle/>
          <a:p>
            <a:pPr algn="ct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SANITÁRIAS PARA PERÍODO DO CARNAVAL 2021:</a:t>
            </a:r>
          </a:p>
        </p:txBody>
      </p:sp>
      <p:pic>
        <p:nvPicPr>
          <p:cNvPr id="6" name="Imagem 5">
            <a:extLst>
              <a:ext uri="{FF2B5EF4-FFF2-40B4-BE49-F238E27FC236}">
                <a16:creationId xmlns:a16="http://schemas.microsoft.com/office/drawing/2014/main" id="{8D5197DD-9473-4329-9BD9-0C54CB5198FD}"/>
              </a:ext>
            </a:extLst>
          </p:cNvPr>
          <p:cNvPicPr>
            <a:picLocks noChangeAspect="1"/>
          </p:cNvPicPr>
          <p:nvPr/>
        </p:nvPicPr>
        <p:blipFill>
          <a:blip r:embed="rId3"/>
          <a:stretch>
            <a:fillRect/>
          </a:stretch>
        </p:blipFill>
        <p:spPr>
          <a:xfrm>
            <a:off x="8074617" y="4685636"/>
            <a:ext cx="3585032" cy="1978636"/>
          </a:xfrm>
          <a:prstGeom prst="rect">
            <a:avLst/>
          </a:prstGeom>
        </p:spPr>
      </p:pic>
      <p:pic>
        <p:nvPicPr>
          <p:cNvPr id="8" name="Imagem 7">
            <a:extLst>
              <a:ext uri="{FF2B5EF4-FFF2-40B4-BE49-F238E27FC236}">
                <a16:creationId xmlns:a16="http://schemas.microsoft.com/office/drawing/2014/main" id="{05507D98-9AED-4C8B-9FCF-D0EA372C7BFE}"/>
              </a:ext>
            </a:extLst>
          </p:cNvPr>
          <p:cNvPicPr>
            <a:picLocks noChangeAspect="1"/>
          </p:cNvPicPr>
          <p:nvPr/>
        </p:nvPicPr>
        <p:blipFill>
          <a:blip r:embed="rId4"/>
          <a:stretch>
            <a:fillRect/>
          </a:stretch>
        </p:blipFill>
        <p:spPr>
          <a:xfrm>
            <a:off x="1642822" y="4685636"/>
            <a:ext cx="3704094" cy="1978636"/>
          </a:xfrm>
          <a:prstGeom prst="rect">
            <a:avLst/>
          </a:prstGeom>
        </p:spPr>
      </p:pic>
    </p:spTree>
    <p:extLst>
      <p:ext uri="{BB962C8B-B14F-4D97-AF65-F5344CB8AC3E}">
        <p14:creationId xmlns:p14="http://schemas.microsoft.com/office/powerpoint/2010/main" val="27576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45D89AE-67E4-4040-B1F2-F61BECA37C77}"/>
              </a:ext>
            </a:extLst>
          </p:cNvPr>
          <p:cNvSpPr txBox="1"/>
          <p:nvPr/>
        </p:nvSpPr>
        <p:spPr>
          <a:xfrm>
            <a:off x="952500" y="2590184"/>
            <a:ext cx="4637867" cy="2246769"/>
          </a:xfrm>
          <a:prstGeom prst="rect">
            <a:avLst/>
          </a:prstGeom>
          <a:noFill/>
        </p:spPr>
        <p:txBody>
          <a:bodyPr wrap="square">
            <a:spAutoFit/>
          </a:bodyPr>
          <a:lstStyle/>
          <a:p>
            <a:pPr algn="just"/>
            <a:r>
              <a:rPr lang="pt-BR" sz="2800" dirty="0">
                <a:effectLst/>
                <a:latin typeface="Arial" panose="020B0604020202020204" pitchFamily="34" charset="0"/>
                <a:ea typeface="Calibri" panose="020F0502020204030204" pitchFamily="34" charset="0"/>
                <a:cs typeface="Arial" panose="020B0604020202020204" pitchFamily="34" charset="0"/>
              </a:rPr>
              <a:t>A </a:t>
            </a:r>
            <a:r>
              <a:rPr lang="pt-BR" sz="2800" b="1" dirty="0">
                <a:effectLst/>
                <a:latin typeface="Arial" panose="020B0604020202020204" pitchFamily="34" charset="0"/>
                <a:ea typeface="Calibri" panose="020F0502020204030204" pitchFamily="34" charset="0"/>
                <a:cs typeface="Arial" panose="020B0604020202020204" pitchFamily="34" charset="0"/>
              </a:rPr>
              <a:t>Lei Nº 7.459/2021</a:t>
            </a:r>
            <a:r>
              <a:rPr lang="pt-BR" sz="2800" dirty="0">
                <a:effectLst/>
                <a:latin typeface="Arial" panose="020B0604020202020204" pitchFamily="34" charset="0"/>
                <a:ea typeface="Calibri" panose="020F0502020204030204" pitchFamily="34" charset="0"/>
                <a:cs typeface="Arial" panose="020B0604020202020204" pitchFamily="34" charset="0"/>
              </a:rPr>
              <a:t> reconheceu prestação de serviços de atividade física e exercício físico como essenciais. </a:t>
            </a:r>
          </a:p>
        </p:txBody>
      </p:sp>
      <p:sp>
        <p:nvSpPr>
          <p:cNvPr id="7" name="CaixaDeTexto 6">
            <a:extLst>
              <a:ext uri="{FF2B5EF4-FFF2-40B4-BE49-F238E27FC236}">
                <a16:creationId xmlns:a16="http://schemas.microsoft.com/office/drawing/2014/main" id="{B224E073-B33F-4300-A8CD-971FE7917269}"/>
              </a:ext>
            </a:extLst>
          </p:cNvPr>
          <p:cNvSpPr txBox="1"/>
          <p:nvPr/>
        </p:nvSpPr>
        <p:spPr>
          <a:xfrm>
            <a:off x="709047" y="614482"/>
            <a:ext cx="10527223" cy="1077218"/>
          </a:xfrm>
          <a:prstGeom prst="rect">
            <a:avLst/>
          </a:prstGeom>
          <a:noFill/>
        </p:spPr>
        <p:txBody>
          <a:bodyPr wrap="square">
            <a:spAutoFit/>
          </a:bodyPr>
          <a:lstStyle/>
          <a:p>
            <a:pPr algn="ct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SANITÁRIAS PARA PERÍODO DO CARNAVAL 2021:</a:t>
            </a:r>
          </a:p>
        </p:txBody>
      </p:sp>
      <p:sp>
        <p:nvSpPr>
          <p:cNvPr id="8" name="CaixaDeTexto 7">
            <a:extLst>
              <a:ext uri="{FF2B5EF4-FFF2-40B4-BE49-F238E27FC236}">
                <a16:creationId xmlns:a16="http://schemas.microsoft.com/office/drawing/2014/main" id="{E87293D8-FBA3-49B2-BD49-0F7FB2C774DA}"/>
              </a:ext>
            </a:extLst>
          </p:cNvPr>
          <p:cNvSpPr txBox="1"/>
          <p:nvPr/>
        </p:nvSpPr>
        <p:spPr>
          <a:xfrm>
            <a:off x="7454685" y="2486526"/>
            <a:ext cx="4143757" cy="3970318"/>
          </a:xfrm>
          <a:prstGeom prst="rect">
            <a:avLst/>
          </a:prstGeom>
          <a:noFill/>
        </p:spPr>
        <p:txBody>
          <a:bodyPr wrap="square" rtlCol="0">
            <a:spAutoFit/>
          </a:bodyPr>
          <a:lstStyle/>
          <a:p>
            <a:pPr algn="just"/>
            <a:r>
              <a:rPr lang="pt-BR" sz="2800" dirty="0">
                <a:effectLst/>
                <a:latin typeface="Arial" panose="020B0604020202020204" pitchFamily="34" charset="0"/>
                <a:ea typeface="Calibri" panose="020F0502020204030204" pitchFamily="34" charset="0"/>
                <a:cs typeface="Arial" panose="020B0604020202020204" pitchFamily="34" charset="0"/>
              </a:rPr>
              <a:t>Portanto, as academias não estão suspensas pelo Decreto Estadual Nº 19.445/2021, assim como, o trabalho do </a:t>
            </a:r>
            <a:r>
              <a:rPr lang="pt-BR" sz="2800" i="1" dirty="0">
                <a:effectLst/>
                <a:latin typeface="Arial" panose="020B0604020202020204" pitchFamily="34" charset="0"/>
                <a:ea typeface="Calibri" panose="020F0502020204030204" pitchFamily="34" charset="0"/>
                <a:cs typeface="Arial" panose="020B0604020202020204" pitchFamily="34" charset="0"/>
              </a:rPr>
              <a:t>personal trainer</a:t>
            </a:r>
            <a:r>
              <a:rPr lang="pt-BR" sz="2800" dirty="0">
                <a:effectLst/>
                <a:latin typeface="Arial" panose="020B0604020202020204" pitchFamily="34" charset="0"/>
                <a:ea typeface="Calibri" panose="020F0502020204030204" pitchFamily="34" charset="0"/>
                <a:cs typeface="Arial" panose="020B0604020202020204" pitchFamily="34" charset="0"/>
              </a:rPr>
              <a:t>. A proibição do decreto é referente a EVENTO ESPORTIVO.</a:t>
            </a:r>
            <a:endParaRPr lang="pt-BR" sz="2800" dirty="0"/>
          </a:p>
        </p:txBody>
      </p:sp>
      <p:sp>
        <p:nvSpPr>
          <p:cNvPr id="9" name="Seta: Para a Direita 8">
            <a:extLst>
              <a:ext uri="{FF2B5EF4-FFF2-40B4-BE49-F238E27FC236}">
                <a16:creationId xmlns:a16="http://schemas.microsoft.com/office/drawing/2014/main" id="{B531C818-EA2D-44F9-8671-05A7B31303CD}"/>
              </a:ext>
            </a:extLst>
          </p:cNvPr>
          <p:cNvSpPr/>
          <p:nvPr/>
        </p:nvSpPr>
        <p:spPr>
          <a:xfrm>
            <a:off x="5972658" y="3429000"/>
            <a:ext cx="717446" cy="507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46C5CE49-890B-4EB9-9B6A-808D3E1972B9}"/>
              </a:ext>
            </a:extLst>
          </p:cNvPr>
          <p:cNvPicPr>
            <a:picLocks noChangeAspect="1"/>
          </p:cNvPicPr>
          <p:nvPr/>
        </p:nvPicPr>
        <p:blipFill>
          <a:blip r:embed="rId3"/>
          <a:stretch>
            <a:fillRect/>
          </a:stretch>
        </p:blipFill>
        <p:spPr>
          <a:xfrm>
            <a:off x="3094899" y="4835053"/>
            <a:ext cx="3977495" cy="1914040"/>
          </a:xfrm>
          <a:prstGeom prst="rect">
            <a:avLst/>
          </a:prstGeom>
        </p:spPr>
      </p:pic>
    </p:spTree>
    <p:extLst>
      <p:ext uri="{BB962C8B-B14F-4D97-AF65-F5344CB8AC3E}">
        <p14:creationId xmlns:p14="http://schemas.microsoft.com/office/powerpoint/2010/main" val="282059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EE5FB0B-B0E9-4A26-AA5F-8F852A4AD0F7}"/>
              </a:ext>
            </a:extLst>
          </p:cNvPr>
          <p:cNvSpPr txBox="1"/>
          <p:nvPr/>
        </p:nvSpPr>
        <p:spPr>
          <a:xfrm>
            <a:off x="1514959" y="586769"/>
            <a:ext cx="8481447"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92AA4C">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MEDIDAS SANITÁRIAS PARA PERÍODO DO CARNAVAL 2021:</a:t>
            </a:r>
          </a:p>
        </p:txBody>
      </p:sp>
      <p:sp>
        <p:nvSpPr>
          <p:cNvPr id="5" name="Oval 4">
            <a:extLst>
              <a:ext uri="{FF2B5EF4-FFF2-40B4-BE49-F238E27FC236}">
                <a16:creationId xmlns:a16="http://schemas.microsoft.com/office/drawing/2014/main" id="{94AC31AB-728D-44F1-8E8A-74779053D8F1}"/>
              </a:ext>
            </a:extLst>
          </p:cNvPr>
          <p:cNvSpPr/>
          <p:nvPr/>
        </p:nvSpPr>
        <p:spPr>
          <a:xfrm>
            <a:off x="1220491" y="1699899"/>
            <a:ext cx="3336010" cy="69742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latin typeface="Arial" panose="020B0604020202020204" pitchFamily="34" charset="0"/>
                <a:cs typeface="Arial" panose="020B0604020202020204" pitchFamily="34" charset="0"/>
              </a:rPr>
              <a:t>HORÁRIOS:</a:t>
            </a:r>
          </a:p>
        </p:txBody>
      </p:sp>
      <p:sp>
        <p:nvSpPr>
          <p:cNvPr id="7" name="CaixaDeTexto 6">
            <a:extLst>
              <a:ext uri="{FF2B5EF4-FFF2-40B4-BE49-F238E27FC236}">
                <a16:creationId xmlns:a16="http://schemas.microsoft.com/office/drawing/2014/main" id="{657AB185-9B61-4B9E-A363-E24D8D401ECA}"/>
              </a:ext>
            </a:extLst>
          </p:cNvPr>
          <p:cNvSpPr txBox="1"/>
          <p:nvPr/>
        </p:nvSpPr>
        <p:spPr>
          <a:xfrm>
            <a:off x="2644790" y="2960511"/>
            <a:ext cx="3597398" cy="523220"/>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Bares, Restaurantes</a:t>
            </a:r>
          </a:p>
        </p:txBody>
      </p:sp>
      <p:sp>
        <p:nvSpPr>
          <p:cNvPr id="8" name="CaixaDeTexto 7">
            <a:extLst>
              <a:ext uri="{FF2B5EF4-FFF2-40B4-BE49-F238E27FC236}">
                <a16:creationId xmlns:a16="http://schemas.microsoft.com/office/drawing/2014/main" id="{49E82D3A-6A89-42A5-A8D6-B717864B87AD}"/>
              </a:ext>
            </a:extLst>
          </p:cNvPr>
          <p:cNvSpPr txBox="1"/>
          <p:nvPr/>
        </p:nvSpPr>
        <p:spPr>
          <a:xfrm>
            <a:off x="3554605" y="3998562"/>
            <a:ext cx="1725152" cy="523220"/>
          </a:xfrm>
          <a:prstGeom prst="rect">
            <a:avLst/>
          </a:prstGeom>
          <a:noFill/>
        </p:spPr>
        <p:txBody>
          <a:bodyPr wrap="none" rtlCol="0">
            <a:spAutoFit/>
          </a:bodyPr>
          <a:lstStyle/>
          <a:p>
            <a:r>
              <a:rPr lang="pt-BR" sz="2800" dirty="0">
                <a:latin typeface="Arial" panose="020B0604020202020204" pitchFamily="34" charset="0"/>
                <a:cs typeface="Arial" panose="020B0604020202020204" pitchFamily="34" charset="0"/>
              </a:rPr>
              <a:t>Comércio</a:t>
            </a:r>
          </a:p>
        </p:txBody>
      </p:sp>
      <p:sp>
        <p:nvSpPr>
          <p:cNvPr id="9" name="CaixaDeTexto 8">
            <a:extLst>
              <a:ext uri="{FF2B5EF4-FFF2-40B4-BE49-F238E27FC236}">
                <a16:creationId xmlns:a16="http://schemas.microsoft.com/office/drawing/2014/main" id="{D0DA024D-1B25-4DB4-8568-F8F70BDBA8B8}"/>
              </a:ext>
            </a:extLst>
          </p:cNvPr>
          <p:cNvSpPr txBox="1"/>
          <p:nvPr/>
        </p:nvSpPr>
        <p:spPr>
          <a:xfrm>
            <a:off x="2910857" y="4939150"/>
            <a:ext cx="3065263" cy="523220"/>
          </a:xfrm>
          <a:prstGeom prst="rect">
            <a:avLst/>
          </a:prstGeom>
          <a:noFill/>
        </p:spPr>
        <p:txBody>
          <a:bodyPr wrap="none" rtlCol="0">
            <a:spAutoFit/>
          </a:bodyPr>
          <a:lstStyle/>
          <a:p>
            <a:r>
              <a:rPr lang="pt-BR" sz="2800" dirty="0">
                <a:latin typeface="Arial" panose="020B0604020202020204" pitchFamily="34" charset="0"/>
                <a:cs typeface="Arial" panose="020B0604020202020204" pitchFamily="34" charset="0"/>
              </a:rPr>
              <a:t>Shopping Centers</a:t>
            </a:r>
          </a:p>
        </p:txBody>
      </p:sp>
      <p:sp>
        <p:nvSpPr>
          <p:cNvPr id="10" name="Seta: Para a Direita 9">
            <a:extLst>
              <a:ext uri="{FF2B5EF4-FFF2-40B4-BE49-F238E27FC236}">
                <a16:creationId xmlns:a16="http://schemas.microsoft.com/office/drawing/2014/main" id="{7EBE7311-0399-4D9E-B38C-C3B092EB22AF}"/>
              </a:ext>
            </a:extLst>
          </p:cNvPr>
          <p:cNvSpPr/>
          <p:nvPr/>
        </p:nvSpPr>
        <p:spPr>
          <a:xfrm>
            <a:off x="6912243" y="3057041"/>
            <a:ext cx="542441"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768B244D-27AC-4F7C-A787-3834B052F780}"/>
              </a:ext>
            </a:extLst>
          </p:cNvPr>
          <p:cNvSpPr/>
          <p:nvPr/>
        </p:nvSpPr>
        <p:spPr>
          <a:xfrm>
            <a:off x="6912242" y="4163157"/>
            <a:ext cx="542441"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934BC724-2521-4F63-98E3-9FFDDB7EEA6A}"/>
              </a:ext>
            </a:extLst>
          </p:cNvPr>
          <p:cNvSpPr/>
          <p:nvPr/>
        </p:nvSpPr>
        <p:spPr>
          <a:xfrm>
            <a:off x="6912242" y="5087957"/>
            <a:ext cx="542441" cy="252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4B3E9FF1-C584-47BB-8C8E-E4B54C9DD100}"/>
              </a:ext>
            </a:extLst>
          </p:cNvPr>
          <p:cNvSpPr txBox="1"/>
          <p:nvPr/>
        </p:nvSpPr>
        <p:spPr>
          <a:xfrm>
            <a:off x="8933020" y="2846098"/>
            <a:ext cx="2627642" cy="523220"/>
          </a:xfrm>
          <a:prstGeom prst="rect">
            <a:avLst/>
          </a:prstGeom>
          <a:noFill/>
        </p:spPr>
        <p:txBody>
          <a:bodyPr wrap="none" rtlCol="0">
            <a:spAutoFit/>
          </a:bodyPr>
          <a:lstStyle/>
          <a:p>
            <a:r>
              <a:rPr lang="pt-BR" sz="2800" dirty="0">
                <a:latin typeface="Arial" panose="020B0604020202020204" pitchFamily="34" charset="0"/>
                <a:cs typeface="Arial" panose="020B0604020202020204" pitchFamily="34" charset="0"/>
              </a:rPr>
              <a:t>23h, sem som!</a:t>
            </a:r>
          </a:p>
        </p:txBody>
      </p:sp>
      <p:sp>
        <p:nvSpPr>
          <p:cNvPr id="14" name="CaixaDeTexto 13">
            <a:extLst>
              <a:ext uri="{FF2B5EF4-FFF2-40B4-BE49-F238E27FC236}">
                <a16:creationId xmlns:a16="http://schemas.microsoft.com/office/drawing/2014/main" id="{93726517-D47B-48A8-BE3B-1AD209928889}"/>
              </a:ext>
            </a:extLst>
          </p:cNvPr>
          <p:cNvSpPr txBox="1"/>
          <p:nvPr/>
        </p:nvSpPr>
        <p:spPr>
          <a:xfrm>
            <a:off x="9762844" y="4043707"/>
            <a:ext cx="801823" cy="523220"/>
          </a:xfrm>
          <a:prstGeom prst="rect">
            <a:avLst/>
          </a:prstGeom>
          <a:noFill/>
        </p:spPr>
        <p:txBody>
          <a:bodyPr wrap="none" rtlCol="0">
            <a:spAutoFit/>
          </a:bodyPr>
          <a:lstStyle/>
          <a:p>
            <a:r>
              <a:rPr lang="pt-BR" sz="2800" dirty="0">
                <a:latin typeface="Arial" panose="020B0604020202020204" pitchFamily="34" charset="0"/>
                <a:cs typeface="Arial" panose="020B0604020202020204" pitchFamily="34" charset="0"/>
              </a:rPr>
              <a:t>17h</a:t>
            </a:r>
          </a:p>
        </p:txBody>
      </p:sp>
      <p:sp>
        <p:nvSpPr>
          <p:cNvPr id="15" name="CaixaDeTexto 14">
            <a:extLst>
              <a:ext uri="{FF2B5EF4-FFF2-40B4-BE49-F238E27FC236}">
                <a16:creationId xmlns:a16="http://schemas.microsoft.com/office/drawing/2014/main" id="{B3A5E0FB-E2E2-4B26-BE3F-2A2263970E7D}"/>
              </a:ext>
            </a:extLst>
          </p:cNvPr>
          <p:cNvSpPr txBox="1"/>
          <p:nvPr/>
        </p:nvSpPr>
        <p:spPr>
          <a:xfrm>
            <a:off x="9281143" y="4854699"/>
            <a:ext cx="1765227" cy="523220"/>
          </a:xfrm>
          <a:prstGeom prst="rect">
            <a:avLst/>
          </a:prstGeom>
          <a:noFill/>
        </p:spPr>
        <p:txBody>
          <a:bodyPr wrap="none" rtlCol="0">
            <a:spAutoFit/>
          </a:bodyPr>
          <a:lstStyle/>
          <a:p>
            <a:r>
              <a:rPr lang="pt-BR" sz="2800" dirty="0">
                <a:latin typeface="Arial" panose="020B0604020202020204" pitchFamily="34" charset="0"/>
                <a:cs typeface="Arial" panose="020B0604020202020204" pitchFamily="34" charset="0"/>
              </a:rPr>
              <a:t>12 às 21h</a:t>
            </a:r>
          </a:p>
        </p:txBody>
      </p:sp>
      <p:sp>
        <p:nvSpPr>
          <p:cNvPr id="16" name="CaixaDeTexto 15">
            <a:extLst>
              <a:ext uri="{FF2B5EF4-FFF2-40B4-BE49-F238E27FC236}">
                <a16:creationId xmlns:a16="http://schemas.microsoft.com/office/drawing/2014/main" id="{B47A0944-C21A-460A-86E0-45375B4B5BFB}"/>
              </a:ext>
            </a:extLst>
          </p:cNvPr>
          <p:cNvSpPr txBox="1"/>
          <p:nvPr/>
        </p:nvSpPr>
        <p:spPr>
          <a:xfrm>
            <a:off x="1112003" y="6036810"/>
            <a:ext cx="10971509" cy="954107"/>
          </a:xfrm>
          <a:prstGeom prst="rect">
            <a:avLst/>
          </a:prstGeom>
          <a:noFill/>
        </p:spPr>
        <p:txBody>
          <a:bodyPr wrap="square" rtlCol="0">
            <a:spAutoFit/>
          </a:bodyPr>
          <a:lstStyle/>
          <a:p>
            <a:r>
              <a:rPr lang="pt-BR" sz="2800" b="1" dirty="0">
                <a:solidFill>
                  <a:srgbClr val="FF0000"/>
                </a:solidFill>
                <a:latin typeface="Arial" panose="020B0604020202020204" pitchFamily="34" charset="0"/>
                <a:cs typeface="Arial" panose="020B0604020202020204" pitchFamily="34" charset="0"/>
              </a:rPr>
              <a:t>OBS.: </a:t>
            </a:r>
            <a:r>
              <a:rPr lang="pt-BR" sz="2800" dirty="0">
                <a:solidFill>
                  <a:srgbClr val="FF0000"/>
                </a:solidFill>
                <a:latin typeface="Arial" panose="020B0604020202020204" pitchFamily="34" charset="0"/>
                <a:cs typeface="Arial" panose="020B0604020202020204" pitchFamily="34" charset="0"/>
              </a:rPr>
              <a:t>Vedado ponto facultativo nos dias 15, 16 e 17 de fevereiro de 2021.</a:t>
            </a:r>
          </a:p>
        </p:txBody>
      </p:sp>
    </p:spTree>
    <p:extLst>
      <p:ext uri="{BB962C8B-B14F-4D97-AF65-F5344CB8AC3E}">
        <p14:creationId xmlns:p14="http://schemas.microsoft.com/office/powerpoint/2010/main" val="322104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347D4B0-E993-46B5-B291-E712FE67F43A}"/>
              </a:ext>
            </a:extLst>
          </p:cNvPr>
          <p:cNvSpPr txBox="1"/>
          <p:nvPr/>
        </p:nvSpPr>
        <p:spPr>
          <a:xfrm>
            <a:off x="1452967" y="397505"/>
            <a:ext cx="1073903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92AA4C">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MEDIDAS SANITÁRIAS PARA PERÍODO DO CARNAVAL 2021:</a:t>
            </a:r>
          </a:p>
        </p:txBody>
      </p:sp>
      <p:sp>
        <p:nvSpPr>
          <p:cNvPr id="4" name="Oval 3">
            <a:extLst>
              <a:ext uri="{FF2B5EF4-FFF2-40B4-BE49-F238E27FC236}">
                <a16:creationId xmlns:a16="http://schemas.microsoft.com/office/drawing/2014/main" id="{403BBDB3-8037-499D-AE1B-BF6C1575C049}"/>
              </a:ext>
            </a:extLst>
          </p:cNvPr>
          <p:cNvSpPr/>
          <p:nvPr/>
        </p:nvSpPr>
        <p:spPr>
          <a:xfrm>
            <a:off x="1580828" y="1883044"/>
            <a:ext cx="3254644"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“LEI SECA”</a:t>
            </a:r>
          </a:p>
        </p:txBody>
      </p:sp>
      <p:sp>
        <p:nvSpPr>
          <p:cNvPr id="5" name="Seta: Para a Direita 4">
            <a:extLst>
              <a:ext uri="{FF2B5EF4-FFF2-40B4-BE49-F238E27FC236}">
                <a16:creationId xmlns:a16="http://schemas.microsoft.com/office/drawing/2014/main" id="{93FD1B80-17E5-4470-8086-1AD358119951}"/>
              </a:ext>
            </a:extLst>
          </p:cNvPr>
          <p:cNvSpPr/>
          <p:nvPr/>
        </p:nvSpPr>
        <p:spPr>
          <a:xfrm>
            <a:off x="5129939" y="2216258"/>
            <a:ext cx="526942" cy="356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29274F6A-FA61-4F3E-B846-D6B77D72A4CC}"/>
              </a:ext>
            </a:extLst>
          </p:cNvPr>
          <p:cNvSpPr txBox="1"/>
          <p:nvPr/>
        </p:nvSpPr>
        <p:spPr>
          <a:xfrm>
            <a:off x="6096000" y="1458616"/>
            <a:ext cx="4928461" cy="2677656"/>
          </a:xfrm>
          <a:prstGeom prst="rect">
            <a:avLst/>
          </a:prstGeom>
          <a:noFill/>
        </p:spPr>
        <p:txBody>
          <a:bodyPr wrap="square" rtlCol="0">
            <a:spAutoFit/>
          </a:bodyPr>
          <a:lstStyle/>
          <a:p>
            <a:pPr algn="just"/>
            <a:r>
              <a:rPr lang="pt-BR" sz="2800" dirty="0">
                <a:solidFill>
                  <a:srgbClr val="FF0000"/>
                </a:solidFill>
              </a:rPr>
              <a:t>Proibição</a:t>
            </a:r>
            <a:r>
              <a:rPr lang="pt-BR" sz="2800" dirty="0"/>
              <a:t> do </a:t>
            </a:r>
            <a:r>
              <a:rPr lang="pt-BR" sz="2800" dirty="0">
                <a:solidFill>
                  <a:srgbClr val="FF0000"/>
                </a:solidFill>
              </a:rPr>
              <a:t>consumo</a:t>
            </a:r>
            <a:r>
              <a:rPr lang="pt-BR" sz="2800" dirty="0"/>
              <a:t> de </a:t>
            </a:r>
            <a:r>
              <a:rPr lang="pt-BR" sz="2800" dirty="0">
                <a:solidFill>
                  <a:srgbClr val="FF0000"/>
                </a:solidFill>
              </a:rPr>
              <a:t>bebidas alcoólicas </a:t>
            </a:r>
            <a:r>
              <a:rPr lang="pt-BR" sz="2800" dirty="0"/>
              <a:t>em </a:t>
            </a:r>
            <a:r>
              <a:rPr lang="pt-BR" sz="2800" dirty="0">
                <a:solidFill>
                  <a:srgbClr val="FF0000"/>
                </a:solidFill>
              </a:rPr>
              <a:t>locais públicos </a:t>
            </a:r>
            <a:r>
              <a:rPr lang="pt-BR" sz="2800" dirty="0"/>
              <a:t>nos dias 30 e 31 de janeiro, 06, 07, 13, 14, 20 e 21 de fevereiro de 2021.</a:t>
            </a:r>
          </a:p>
        </p:txBody>
      </p:sp>
      <p:sp>
        <p:nvSpPr>
          <p:cNvPr id="8" name="Oval 7">
            <a:extLst>
              <a:ext uri="{FF2B5EF4-FFF2-40B4-BE49-F238E27FC236}">
                <a16:creationId xmlns:a16="http://schemas.microsoft.com/office/drawing/2014/main" id="{1FE43A96-1F03-4F63-95F3-31D9722A90F0}"/>
              </a:ext>
            </a:extLst>
          </p:cNvPr>
          <p:cNvSpPr/>
          <p:nvPr/>
        </p:nvSpPr>
        <p:spPr>
          <a:xfrm>
            <a:off x="991892" y="4223287"/>
            <a:ext cx="3843580" cy="119336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FISCALIZAÇÃO</a:t>
            </a:r>
          </a:p>
        </p:txBody>
      </p:sp>
      <p:sp>
        <p:nvSpPr>
          <p:cNvPr id="9" name="Seta: Para a Direita 8">
            <a:extLst>
              <a:ext uri="{FF2B5EF4-FFF2-40B4-BE49-F238E27FC236}">
                <a16:creationId xmlns:a16="http://schemas.microsoft.com/office/drawing/2014/main" id="{722AE9C7-A7ED-478C-96AA-EDD650974744}"/>
              </a:ext>
            </a:extLst>
          </p:cNvPr>
          <p:cNvSpPr/>
          <p:nvPr/>
        </p:nvSpPr>
        <p:spPr>
          <a:xfrm>
            <a:off x="5129939" y="4641740"/>
            <a:ext cx="526942" cy="356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A99FD1DC-00B2-4E9A-B99F-D1E17383D888}"/>
              </a:ext>
            </a:extLst>
          </p:cNvPr>
          <p:cNvSpPr txBox="1"/>
          <p:nvPr/>
        </p:nvSpPr>
        <p:spPr>
          <a:xfrm>
            <a:off x="5881606" y="4223287"/>
            <a:ext cx="5357247" cy="1384995"/>
          </a:xfrm>
          <a:prstGeom prst="rect">
            <a:avLst/>
          </a:prstGeom>
          <a:noFill/>
        </p:spPr>
        <p:txBody>
          <a:bodyPr wrap="square" rtlCol="0">
            <a:spAutoFit/>
          </a:bodyPr>
          <a:lstStyle/>
          <a:p>
            <a:pPr algn="just"/>
            <a:r>
              <a:rPr lang="pt-BR" sz="2800" dirty="0"/>
              <a:t>DIVISA e VISAS Municipais, com apoio das Polícias e Ministério Público Estadual. </a:t>
            </a:r>
          </a:p>
        </p:txBody>
      </p:sp>
      <p:pic>
        <p:nvPicPr>
          <p:cNvPr id="12" name="Imagem 11">
            <a:extLst>
              <a:ext uri="{FF2B5EF4-FFF2-40B4-BE49-F238E27FC236}">
                <a16:creationId xmlns:a16="http://schemas.microsoft.com/office/drawing/2014/main" id="{B4094203-3C66-48A8-8587-3CE1DB0F7DD4}"/>
              </a:ext>
            </a:extLst>
          </p:cNvPr>
          <p:cNvPicPr>
            <a:picLocks noChangeAspect="1"/>
          </p:cNvPicPr>
          <p:nvPr/>
        </p:nvPicPr>
        <p:blipFill>
          <a:blip r:embed="rId2"/>
          <a:stretch>
            <a:fillRect/>
          </a:stretch>
        </p:blipFill>
        <p:spPr>
          <a:xfrm>
            <a:off x="2347831" y="5562600"/>
            <a:ext cx="3533775" cy="1295400"/>
          </a:xfrm>
          <a:prstGeom prst="rect">
            <a:avLst/>
          </a:prstGeom>
        </p:spPr>
      </p:pic>
    </p:spTree>
    <p:extLst>
      <p:ext uri="{BB962C8B-B14F-4D97-AF65-F5344CB8AC3E}">
        <p14:creationId xmlns:p14="http://schemas.microsoft.com/office/powerpoint/2010/main" val="297146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F35481A-4344-4222-9D32-1107D0D468E6}"/>
              </a:ext>
            </a:extLst>
          </p:cNvPr>
          <p:cNvSpPr txBox="1"/>
          <p:nvPr/>
        </p:nvSpPr>
        <p:spPr>
          <a:xfrm>
            <a:off x="1255364" y="683530"/>
            <a:ext cx="10554345" cy="4954177"/>
          </a:xfrm>
          <a:prstGeom prst="rect">
            <a:avLst/>
          </a:prstGeom>
          <a:noFill/>
        </p:spPr>
        <p:txBody>
          <a:bodyPr wrap="square">
            <a:spAutoFit/>
          </a:bodyPr>
          <a:lstStyle/>
          <a:p>
            <a:pPr algn="ctr">
              <a:lnSpc>
                <a:spcPct val="107000"/>
              </a:lnSpc>
              <a:spcAft>
                <a:spcPts val="800"/>
              </a:spcAft>
            </a:pPr>
            <a:r>
              <a:rPr lang="pt-BR" sz="18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LEGISLAÇÕES PARA AUTUAÇÕES POR INFRAÇÕES SANITÁRIAS REFERENTE ÀS NORMATIVAS DO DECRETO ESTADUAL Nº 19.445/2021:</a:t>
            </a:r>
          </a:p>
          <a:p>
            <a:pPr algn="ctr">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Lei Federal nº 6.437/1977, </a:t>
            </a:r>
            <a:r>
              <a:rPr lang="pt-BR"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10</a:t>
            </a:r>
            <a:r>
              <a:rPr lang="pt-BR"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a:t>
            </a:r>
            <a:r>
              <a:rPr lang="pt-BR"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(obstar ou dificultar a ação fiscalizadora das autoridades sanitárias competentes no exercício de suas funções);</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XXIX </a:t>
            </a:r>
            <a:r>
              <a:rPr lang="pt-BR"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(transgredir outras normas legais e regulamentares destinadas à proteção da saúde);</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XXXI </a:t>
            </a:r>
            <a:r>
              <a:rPr lang="pt-BR"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(descumprir atos emanados das autoridades sanitárias competentes). </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DF2050E2-F8D4-4E84-97D0-0427C2B3DDE6}"/>
              </a:ext>
            </a:extLst>
          </p:cNvPr>
          <p:cNvPicPr>
            <a:picLocks noChangeAspect="1"/>
          </p:cNvPicPr>
          <p:nvPr/>
        </p:nvPicPr>
        <p:blipFill>
          <a:blip r:embed="rId2"/>
          <a:stretch>
            <a:fillRect/>
          </a:stretch>
        </p:blipFill>
        <p:spPr>
          <a:xfrm>
            <a:off x="8028122" y="5253926"/>
            <a:ext cx="3143978" cy="1604074"/>
          </a:xfrm>
          <a:prstGeom prst="rect">
            <a:avLst/>
          </a:prstGeom>
        </p:spPr>
      </p:pic>
    </p:spTree>
    <p:extLst>
      <p:ext uri="{BB962C8B-B14F-4D97-AF65-F5344CB8AC3E}">
        <p14:creationId xmlns:p14="http://schemas.microsoft.com/office/powerpoint/2010/main" val="349014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F59D601-79FF-4C34-88C8-9BE00BE139C8}"/>
              </a:ext>
            </a:extLst>
          </p:cNvPr>
          <p:cNvSpPr txBox="1"/>
          <p:nvPr/>
        </p:nvSpPr>
        <p:spPr>
          <a:xfrm>
            <a:off x="852406" y="1392430"/>
            <a:ext cx="10926306" cy="5414880"/>
          </a:xfrm>
          <a:prstGeom prst="rect">
            <a:avLst/>
          </a:prstGeom>
          <a:noFill/>
        </p:spPr>
        <p:txBody>
          <a:bodyPr wrap="square">
            <a:spAutoFit/>
          </a:bodyPr>
          <a:lstStyle/>
          <a:p>
            <a:pPr algn="just">
              <a:lnSpc>
                <a:spcPct val="107000"/>
              </a:lnSpc>
              <a:spcAft>
                <a:spcPts val="800"/>
              </a:spcAft>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Lei Estadual nº 6.174/2012, </a:t>
            </a:r>
            <a:r>
              <a:rPr lang="pt-BR"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129</a:t>
            </a:r>
            <a:r>
              <a:rPr lang="pt-BR"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VIII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(instalar ou fazer funcionar, sem licença sanitária ou autorização de funcionamento emitida pelo órgão sanitário competente, estabelecimento industrial, comercial ou de prestação de serviços);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XVII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(contrariar normas legais relativas ao controle da poluição e contaminação do ar, do solo e da água, bem como da poluição sonora com evidentes prejuízos à saúde pública);</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XXXIII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(manter condição de trabalho que cause dano à saúde do trabalhador);</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XXXVII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(obstar ou dificultar a ação fiscalizadora da autoridade sanitária competente no exercício de suas funções);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XLIV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(transgredir norma legal ou regulamentar destinada à promoção, à proteção e à recuperação da saúde).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16F74BCC-BFB5-4BC6-8BE4-1259F6D21A66}"/>
              </a:ext>
            </a:extLst>
          </p:cNvPr>
          <p:cNvSpPr txBox="1"/>
          <p:nvPr/>
        </p:nvSpPr>
        <p:spPr>
          <a:xfrm>
            <a:off x="1871420" y="221931"/>
            <a:ext cx="9907291" cy="670120"/>
          </a:xfrm>
          <a:prstGeom prst="rect">
            <a:avLst/>
          </a:prstGeom>
          <a:noFill/>
        </p:spPr>
        <p:txBody>
          <a:bodyPr wrap="square">
            <a:spAutoFit/>
          </a:bodyPr>
          <a:lstStyle/>
          <a:p>
            <a:pPr algn="ctr">
              <a:lnSpc>
                <a:spcPct val="107000"/>
              </a:lnSpc>
              <a:spcAft>
                <a:spcPts val="800"/>
              </a:spcAft>
            </a:pPr>
            <a:r>
              <a:rPr lang="pt-BR" sz="18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LEGISLAÇÕES PARA AUTUAÇÕES POR INFRAÇÕES SANITÁRIAS REFERENTE ÀS NORMATIVAS DO DECRETO ESTADUAL Nº 19.445/2021:</a:t>
            </a:r>
            <a:endParaRPr lang="pt-BR"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38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E2E4636-B7B0-4444-958C-CC653009237D}"/>
              </a:ext>
            </a:extLst>
          </p:cNvPr>
          <p:cNvSpPr txBox="1"/>
          <p:nvPr/>
        </p:nvSpPr>
        <p:spPr>
          <a:xfrm>
            <a:off x="821410" y="1500687"/>
            <a:ext cx="10197885" cy="5271058"/>
          </a:xfrm>
          <a:prstGeom prst="rect">
            <a:avLst/>
          </a:prstGeom>
          <a:noFill/>
        </p:spPr>
        <p:txBody>
          <a:bodyPr wrap="square">
            <a:spAutoFit/>
          </a:bodyPr>
          <a:lstStyle/>
          <a:p>
            <a:pPr algn="just">
              <a:lnSpc>
                <a:spcPct val="107000"/>
              </a:lnSpc>
              <a:spcAft>
                <a:spcPts val="800"/>
              </a:spcAft>
            </a:pPr>
            <a:r>
              <a:rPr lang="pt-BR"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Portaria SESAPI/DIVISA nº 341/2020:</a:t>
            </a:r>
            <a:endParaRPr lang="pt-B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1º </a:t>
            </a:r>
            <a:r>
              <a:rPr lang="pt-BR"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(autoriza as autoridades sanitárias das Vigilâncias Sanitárias a aplicação de medidas de isolamento social e aplicação de multas a pessoas físicas e jurídicas no caso de infração às medidas de saúde para o enfrentamento do NOVO CORONAVÍRUS (COVID-19) decretadas no âmbito do Estado do Piauí); </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6º </a:t>
            </a:r>
            <a:r>
              <a:rPr lang="pt-BR"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(infrações sanitárias):</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Inciso I </a:t>
            </a:r>
            <a:r>
              <a:rPr lang="pt-BR"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(descumprir normas legais e regulamentares, medidas, formalidades e outras exigências sanitárias por pessoas físicas ou jurídicas, relacionadas ao combate enfrentamento da Covid-19);   </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Wingdings" panose="05000000000000000000" pitchFamily="2" charset="2"/>
              <a:buChar char=""/>
            </a:pPr>
            <a:r>
              <a:rPr lang="pt-BR"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Inciso XIII </a:t>
            </a:r>
            <a:r>
              <a:rPr lang="pt-BR"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(funcionamento de atividade não permitida);</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Wingdings" panose="05000000000000000000" pitchFamily="2" charset="2"/>
              <a:buChar char=""/>
            </a:pPr>
            <a:r>
              <a:rPr lang="pt-BR"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Inciso</a:t>
            </a:r>
            <a:r>
              <a:rPr lang="pt-BR" sz="2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XXII </a:t>
            </a:r>
            <a:r>
              <a:rPr lang="pt-BR"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pt-BR"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escumprir recomendações de autoridades sanitárias, quanto ao combate a disseminar da Covid-19).</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E58F9A31-72BB-4466-9112-2884B11D0BA5}"/>
              </a:ext>
            </a:extLst>
          </p:cNvPr>
          <p:cNvSpPr txBox="1"/>
          <p:nvPr/>
        </p:nvSpPr>
        <p:spPr>
          <a:xfrm>
            <a:off x="1514960" y="597160"/>
            <a:ext cx="10197884" cy="663580"/>
          </a:xfrm>
          <a:prstGeom prst="rect">
            <a:avLst/>
          </a:prstGeom>
          <a:noFill/>
        </p:spPr>
        <p:txBody>
          <a:bodyPr wrap="square">
            <a:spAutoFit/>
          </a:bodyPr>
          <a:lstStyle/>
          <a:p>
            <a:pPr algn="ctr">
              <a:lnSpc>
                <a:spcPct val="107000"/>
              </a:lnSpc>
              <a:spcAft>
                <a:spcPts val="800"/>
              </a:spcAft>
            </a:pPr>
            <a:r>
              <a:rPr lang="pt-BR" sz="18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LEGISLAÇÕES PARA AUTUAÇÕES POR INFRAÇÕES SANITÁRIAS REFERENTE ÀS NORMATIVAS DO DECRETO ESTADUAL Nº 19.445/2021:</a:t>
            </a:r>
          </a:p>
        </p:txBody>
      </p:sp>
    </p:spTree>
    <p:extLst>
      <p:ext uri="{BB962C8B-B14F-4D97-AF65-F5344CB8AC3E}">
        <p14:creationId xmlns:p14="http://schemas.microsoft.com/office/powerpoint/2010/main" val="33267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98699B4-6FE7-4BC8-8CD9-E12E569B8F72}"/>
              </a:ext>
            </a:extLst>
          </p:cNvPr>
          <p:cNvSpPr txBox="1"/>
          <p:nvPr/>
        </p:nvSpPr>
        <p:spPr>
          <a:xfrm>
            <a:off x="1679171" y="648392"/>
            <a:ext cx="9261894" cy="707886"/>
          </a:xfrm>
          <a:prstGeom prst="rect">
            <a:avLst/>
          </a:prstGeom>
          <a:noFill/>
        </p:spPr>
        <p:txBody>
          <a:bodyPr wrap="none" rtlCol="0">
            <a:spAutoFit/>
          </a:bodyPr>
          <a:lstStyle/>
          <a:p>
            <a:r>
              <a:rPr lang="pt-BR" sz="4000" b="1" dirty="0">
                <a:latin typeface="Arial" panose="020B0604020202020204" pitchFamily="34" charset="0"/>
                <a:cs typeface="Arial" panose="020B0604020202020204" pitchFamily="34" charset="0"/>
              </a:rPr>
              <a:t>DECRETO ESTADUAL Nº 19.429/2021</a:t>
            </a:r>
          </a:p>
        </p:txBody>
      </p:sp>
      <p:pic>
        <p:nvPicPr>
          <p:cNvPr id="4" name="Imagem 3">
            <a:extLst>
              <a:ext uri="{FF2B5EF4-FFF2-40B4-BE49-F238E27FC236}">
                <a16:creationId xmlns:a16="http://schemas.microsoft.com/office/drawing/2014/main" id="{6736A564-43D2-4C43-AE90-6BD3D1D0B7BA}"/>
              </a:ext>
            </a:extLst>
          </p:cNvPr>
          <p:cNvPicPr>
            <a:picLocks noChangeAspect="1"/>
          </p:cNvPicPr>
          <p:nvPr/>
        </p:nvPicPr>
        <p:blipFill>
          <a:blip r:embed="rId3"/>
          <a:stretch>
            <a:fillRect/>
          </a:stretch>
        </p:blipFill>
        <p:spPr>
          <a:xfrm>
            <a:off x="1066800" y="1447704"/>
            <a:ext cx="10058399" cy="4799311"/>
          </a:xfrm>
          <a:prstGeom prst="rect">
            <a:avLst/>
          </a:prstGeom>
        </p:spPr>
      </p:pic>
    </p:spTree>
    <p:extLst>
      <p:ext uri="{BB962C8B-B14F-4D97-AF65-F5344CB8AC3E}">
        <p14:creationId xmlns:p14="http://schemas.microsoft.com/office/powerpoint/2010/main" val="153007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6985CD3-FD58-4DBD-8754-757A611EFC63}"/>
              </a:ext>
            </a:extLst>
          </p:cNvPr>
          <p:cNvSpPr txBox="1"/>
          <p:nvPr/>
        </p:nvSpPr>
        <p:spPr>
          <a:xfrm>
            <a:off x="743919" y="1554995"/>
            <a:ext cx="11448081" cy="2648674"/>
          </a:xfrm>
          <a:prstGeom prst="rect">
            <a:avLst/>
          </a:prstGeom>
          <a:noFill/>
        </p:spPr>
        <p:txBody>
          <a:bodyPr wrap="square">
            <a:spAutoFit/>
          </a:bodyPr>
          <a:lstStyle/>
          <a:p>
            <a:pPr algn="just">
              <a:lnSpc>
                <a:spcPct val="107000"/>
              </a:lnSpc>
              <a:spcAft>
                <a:spcPts val="800"/>
              </a:spcAft>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Decreto Estadual nº 18.895/2020</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1º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(declara estado de calamidade pública em todo estado do Piauí);</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2º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(autoriza as autoridades competentes a adotarem medidas excepcionais necessárias para se contrapor a disseminação da COVID-19);</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3º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autoridades competentes editarão atos normativos necessários à regulamentação do estado de calamidade pública).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367536C6-236A-480C-969E-DF692DC3FB23}"/>
              </a:ext>
            </a:extLst>
          </p:cNvPr>
          <p:cNvSpPr txBox="1"/>
          <p:nvPr/>
        </p:nvSpPr>
        <p:spPr>
          <a:xfrm>
            <a:off x="1296045" y="643656"/>
            <a:ext cx="10343827" cy="663580"/>
          </a:xfrm>
          <a:prstGeom prst="rect">
            <a:avLst/>
          </a:prstGeom>
          <a:noFill/>
        </p:spPr>
        <p:txBody>
          <a:bodyPr wrap="square">
            <a:spAutoFit/>
          </a:bodyPr>
          <a:lstStyle/>
          <a:p>
            <a:pPr algn="ctr">
              <a:lnSpc>
                <a:spcPct val="107000"/>
              </a:lnSpc>
              <a:spcAft>
                <a:spcPts val="800"/>
              </a:spcAft>
            </a:pPr>
            <a:r>
              <a:rPr lang="pt-BR" sz="18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LEGISLAÇÕES PARA AUTUAÇÕES POR INFRAÇÕES SANITÁRIAS REFERENTE ÀS NORMATIVAS DO DECRETO ESTADUAL Nº 19.445/2021:</a:t>
            </a:r>
          </a:p>
        </p:txBody>
      </p:sp>
      <p:pic>
        <p:nvPicPr>
          <p:cNvPr id="7" name="Imagem 6">
            <a:extLst>
              <a:ext uri="{FF2B5EF4-FFF2-40B4-BE49-F238E27FC236}">
                <a16:creationId xmlns:a16="http://schemas.microsoft.com/office/drawing/2014/main" id="{B519864F-D2CE-4CF9-BEAD-3078E10A69E1}"/>
              </a:ext>
            </a:extLst>
          </p:cNvPr>
          <p:cNvPicPr>
            <a:picLocks noChangeAspect="1"/>
          </p:cNvPicPr>
          <p:nvPr/>
        </p:nvPicPr>
        <p:blipFill>
          <a:blip r:embed="rId2"/>
          <a:stretch>
            <a:fillRect/>
          </a:stretch>
        </p:blipFill>
        <p:spPr>
          <a:xfrm>
            <a:off x="9051010" y="4203669"/>
            <a:ext cx="2588861" cy="2456688"/>
          </a:xfrm>
          <a:prstGeom prst="rect">
            <a:avLst/>
          </a:prstGeom>
        </p:spPr>
      </p:pic>
    </p:spTree>
    <p:extLst>
      <p:ext uri="{BB962C8B-B14F-4D97-AF65-F5344CB8AC3E}">
        <p14:creationId xmlns:p14="http://schemas.microsoft.com/office/powerpoint/2010/main" val="269249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D52D65D-E8BE-4E72-86F7-C26F5A4EA576}"/>
              </a:ext>
            </a:extLst>
          </p:cNvPr>
          <p:cNvSpPr txBox="1"/>
          <p:nvPr/>
        </p:nvSpPr>
        <p:spPr>
          <a:xfrm>
            <a:off x="1270862" y="1686119"/>
            <a:ext cx="10089397" cy="4229363"/>
          </a:xfrm>
          <a:prstGeom prst="rect">
            <a:avLst/>
          </a:prstGeom>
          <a:noFill/>
        </p:spPr>
        <p:txBody>
          <a:bodyPr wrap="square">
            <a:spAutoFit/>
          </a:bodyPr>
          <a:lstStyle/>
          <a:p>
            <a:pPr algn="just">
              <a:lnSpc>
                <a:spcPct val="107000"/>
              </a:lnSpc>
              <a:spcAft>
                <a:spcPts val="800"/>
              </a:spcAft>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Decretos Legislativos nº  565/2020 e nº 585/2020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(reconhece a declaração de estado de calamidade pública e prorroga a declaração até 30 de junho de 2021, respectivamente);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Decreto Estadual nº 18.947</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artigos 1º, 2º, 2º-A e 4º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(uso obrigatório de máscaras de proteção facial como medida adicional de proteção em face da COVID-19, sempre que houver necessidade de sair de casa, em todo estado do Piauí);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Decreto Estadual nº 19.055/2020, artigo 1º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 não uso de máscara é uma infração sanitária, de acordo com inciso XLIV do artigo 129, da Lei Estadual nº 6.174);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9CDF8886-C90B-470C-AD6E-9FD398BC8A0D}"/>
              </a:ext>
            </a:extLst>
          </p:cNvPr>
          <p:cNvSpPr txBox="1"/>
          <p:nvPr/>
        </p:nvSpPr>
        <p:spPr>
          <a:xfrm>
            <a:off x="1602138" y="610728"/>
            <a:ext cx="9426843" cy="663580"/>
          </a:xfrm>
          <a:prstGeom prst="rect">
            <a:avLst/>
          </a:prstGeom>
          <a:noFill/>
        </p:spPr>
        <p:txBody>
          <a:bodyPr wrap="square">
            <a:spAutoFit/>
          </a:bodyPr>
          <a:lstStyle/>
          <a:p>
            <a:pPr algn="ctr">
              <a:lnSpc>
                <a:spcPct val="107000"/>
              </a:lnSpc>
              <a:spcAft>
                <a:spcPts val="800"/>
              </a:spcAft>
            </a:pPr>
            <a:r>
              <a:rPr lang="pt-BR" sz="18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LEGISLAÇÕES PARA AUTUAÇÕES POR INFRAÇÕES SANITÁRIAS REFERENTE ÀS NORMATIVAS DO DECRETO ESTADUAL Nº 19.445/2021:</a:t>
            </a:r>
          </a:p>
        </p:txBody>
      </p:sp>
    </p:spTree>
    <p:extLst>
      <p:ext uri="{BB962C8B-B14F-4D97-AF65-F5344CB8AC3E}">
        <p14:creationId xmlns:p14="http://schemas.microsoft.com/office/powerpoint/2010/main" val="279881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30DA6CC-19D1-412C-8C22-18086BC87621}"/>
              </a:ext>
            </a:extLst>
          </p:cNvPr>
          <p:cNvSpPr txBox="1"/>
          <p:nvPr/>
        </p:nvSpPr>
        <p:spPr>
          <a:xfrm>
            <a:off x="1084880" y="1146458"/>
            <a:ext cx="10910807" cy="5517472"/>
          </a:xfrm>
          <a:prstGeom prst="rect">
            <a:avLst/>
          </a:prstGeom>
          <a:noFill/>
        </p:spPr>
        <p:txBody>
          <a:bodyPr wrap="square">
            <a:spAutoFit/>
          </a:bodyPr>
          <a:lstStyle/>
          <a:p>
            <a:pPr algn="just">
              <a:lnSpc>
                <a:spcPct val="107000"/>
              </a:lnSpc>
              <a:spcAft>
                <a:spcPts val="800"/>
              </a:spcAft>
            </a:pPr>
            <a:r>
              <a:rPr lang="pt-B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Decreto Estadual nº 19040/2020, artigo 1º e Anexo Único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(aprova o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Protocolo Geral de Recomendações Higienicossanitárias</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para todos seguimentos econômicos. O Protocolo obriga o uso de máscaras por todas as pessoas nos estabelecimentos, determina o distanciamento mínimo de 2 metros entre as pessoas, determina o controle do fluxo de pessoas e proíbe aglomerações, dentre outras medidas);     </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Decreto Estadual nº 19.445/2021</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1º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(suspensão de festa eventos do carnaval, incluindo prévias);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pt-BR"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artigo 2º, inciso I </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(suspensão de atividades que envolvam aglomeração, eventos culturais, atividades esportivas e sociais, bem como, o funcionamento de boates, casas de shows e quaisquer tipos de estabelecimentos que envolvam atividades festivas, em espaço público ou privado, em ambiente aberto ou fechado, com ou sem venda de ingresso).</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5FAC45D3-A4E6-4F20-957B-A1E505BFE99A}"/>
              </a:ext>
            </a:extLst>
          </p:cNvPr>
          <p:cNvSpPr txBox="1"/>
          <p:nvPr/>
        </p:nvSpPr>
        <p:spPr>
          <a:xfrm>
            <a:off x="2057399" y="194070"/>
            <a:ext cx="9488837" cy="670120"/>
          </a:xfrm>
          <a:prstGeom prst="rect">
            <a:avLst/>
          </a:prstGeom>
          <a:noFill/>
        </p:spPr>
        <p:txBody>
          <a:bodyPr wrap="square">
            <a:spAutoFit/>
          </a:bodyPr>
          <a:lstStyle/>
          <a:p>
            <a:pPr algn="ctr">
              <a:lnSpc>
                <a:spcPct val="107000"/>
              </a:lnSpc>
              <a:spcAft>
                <a:spcPts val="800"/>
              </a:spcAft>
            </a:pPr>
            <a:r>
              <a:rPr lang="pt-B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LEGISLAÇÕES PARA AUTUAÇÕES POR INFRAÇÕES SANITÁRIAS REFERENTE ÀS NORMATIVAS DO DECRETO ESTADUAL Nº 19.445/2021:</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50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ítulo 1">
            <a:extLst>
              <a:ext uri="{FF2B5EF4-FFF2-40B4-BE49-F238E27FC236}">
                <a16:creationId xmlns:a16="http://schemas.microsoft.com/office/drawing/2014/main" id="{0EFB0FEA-BF62-46EF-A422-BAFB6D5FB91C}"/>
              </a:ext>
            </a:extLst>
          </p:cNvPr>
          <p:cNvSpPr>
            <a:spLocks noGrp="1"/>
          </p:cNvSpPr>
          <p:nvPr>
            <p:ph type="title"/>
          </p:nvPr>
        </p:nvSpPr>
        <p:spPr>
          <a:xfrm>
            <a:off x="1366062" y="684733"/>
            <a:ext cx="10066122" cy="781699"/>
          </a:xfrm>
        </p:spPr>
        <p:txBody>
          <a:bodyPr anchor="b">
            <a:normAutofit/>
          </a:bodyPr>
          <a:lstStyle/>
          <a:p>
            <a:pPr algn="ctr"/>
            <a:r>
              <a:rPr lang="pt-BR" altLang="pt-BR" sz="4800" b="1" dirty="0">
                <a:latin typeface="Arial" panose="020B0604020202020204" pitchFamily="34" charset="0"/>
                <a:cs typeface="Arial" panose="020B0604020202020204" pitchFamily="34" charset="0"/>
              </a:rPr>
              <a:t>CANAIS DE COMUNICAÇÃO</a:t>
            </a:r>
          </a:p>
        </p:txBody>
      </p:sp>
      <p:sp>
        <p:nvSpPr>
          <p:cNvPr id="3" name="Espaço Reservado para Conteúdo 2">
            <a:extLst>
              <a:ext uri="{FF2B5EF4-FFF2-40B4-BE49-F238E27FC236}">
                <a16:creationId xmlns:a16="http://schemas.microsoft.com/office/drawing/2014/main" id="{654EA562-B940-403A-BDAE-191C7A9C6315}"/>
              </a:ext>
            </a:extLst>
          </p:cNvPr>
          <p:cNvSpPr>
            <a:spLocks noGrp="1"/>
          </p:cNvSpPr>
          <p:nvPr>
            <p:ph idx="1"/>
          </p:nvPr>
        </p:nvSpPr>
        <p:spPr>
          <a:xfrm>
            <a:off x="5765405" y="2304073"/>
            <a:ext cx="6085969" cy="3591308"/>
          </a:xfrm>
        </p:spPr>
        <p:txBody>
          <a:bodyPr anchor="ctr">
            <a:noAutofit/>
          </a:bodyPr>
          <a:lstStyle/>
          <a:p>
            <a:pPr marL="0" indent="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Endereço: Rua 19 de Novembro, 1865, Bairro: Primavera, Teresina - Piauí</a:t>
            </a:r>
          </a:p>
          <a:p>
            <a:pPr marL="320040" indent="-32004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Fone: (86) 3216-3662 / 3216-3664  </a:t>
            </a:r>
          </a:p>
          <a:p>
            <a:pPr marL="320040" indent="-32004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Homepage: </a:t>
            </a:r>
            <a:r>
              <a:rPr lang="pt-BR" sz="2500" b="1" dirty="0">
                <a:latin typeface="Arial" panose="020B0604020202020204" pitchFamily="34" charset="0"/>
                <a:cs typeface="Arial" panose="020B0604020202020204" pitchFamily="34" charset="0"/>
                <a:hlinkClick r:id="rId2"/>
              </a:rPr>
              <a:t>www.saude.pi.gov.br/divisa</a:t>
            </a:r>
            <a:endParaRPr lang="pt-BR" sz="2500" b="1" dirty="0">
              <a:latin typeface="Arial" panose="020B0604020202020204" pitchFamily="34" charset="0"/>
              <a:cs typeface="Arial" panose="020B0604020202020204" pitchFamily="34" charset="0"/>
            </a:endParaRPr>
          </a:p>
          <a:p>
            <a:pPr marL="320040" indent="-320040" algn="just">
              <a:buClr>
                <a:srgbClr val="6ADEFF"/>
              </a:buClr>
              <a:buNone/>
              <a:defRPr/>
            </a:pPr>
            <a:r>
              <a:rPr lang="pt-BR" sz="2500" dirty="0">
                <a:latin typeface="Arial" panose="020B0604020202020204" pitchFamily="34" charset="0"/>
                <a:cs typeface="Arial" panose="020B0604020202020204" pitchFamily="34" charset="0"/>
              </a:rPr>
              <a:t>SISVISA: </a:t>
            </a:r>
            <a:r>
              <a:rPr lang="pt-BR" sz="2500" b="1" dirty="0">
                <a:latin typeface="Arial" panose="020B0604020202020204" pitchFamily="34" charset="0"/>
                <a:cs typeface="Arial" panose="020B0604020202020204" pitchFamily="34" charset="0"/>
                <a:hlinkClick r:id="rId3"/>
              </a:rPr>
              <a:t>www.sisvisa.pi.gov.br</a:t>
            </a:r>
            <a:r>
              <a:rPr lang="pt-BR" sz="2500" b="1" dirty="0">
                <a:latin typeface="Arial" panose="020B0604020202020204" pitchFamily="34" charset="0"/>
                <a:cs typeface="Arial" panose="020B0604020202020204" pitchFamily="34" charset="0"/>
              </a:rPr>
              <a:t> </a:t>
            </a:r>
          </a:p>
          <a:p>
            <a:pPr marL="320040" indent="-320040" algn="just">
              <a:buClr>
                <a:srgbClr val="6ADEFF"/>
              </a:buClr>
              <a:buNone/>
              <a:defRPr/>
            </a:pPr>
            <a:r>
              <a:rPr lang="pt-BR" sz="2500" dirty="0">
                <a:latin typeface="Arial" panose="020B0604020202020204" pitchFamily="34" charset="0"/>
                <a:cs typeface="Arial" panose="020B0604020202020204" pitchFamily="34" charset="0"/>
              </a:rPr>
              <a:t>E-mail: </a:t>
            </a:r>
            <a:r>
              <a:rPr lang="pt-BR" sz="2500" b="1" dirty="0">
                <a:latin typeface="Arial" panose="020B0604020202020204" pitchFamily="34" charset="0"/>
                <a:cs typeface="Arial" panose="020B0604020202020204" pitchFamily="34" charset="0"/>
                <a:hlinkClick r:id="rId4"/>
              </a:rPr>
              <a:t>visapiaui@yahoo.com.br</a:t>
            </a:r>
            <a:endParaRPr lang="pt-BR" sz="2500" b="1" dirty="0">
              <a:latin typeface="Arial" panose="020B0604020202020204" pitchFamily="34" charset="0"/>
              <a:cs typeface="Arial" panose="020B0604020202020204" pitchFamily="34" charset="0"/>
            </a:endParaRPr>
          </a:p>
          <a:p>
            <a:pPr marL="320040" indent="-32004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@vigilanciasanitaria_pi</a:t>
            </a:r>
          </a:p>
          <a:p>
            <a:pPr marL="320040" indent="-320040" algn="just" fontAlgn="auto">
              <a:spcAft>
                <a:spcPts val="0"/>
              </a:spcAft>
              <a:buClr>
                <a:srgbClr val="6ADEFF"/>
              </a:buClr>
              <a:buFont typeface="Wingdings"/>
              <a:buNone/>
              <a:defRPr/>
            </a:pPr>
            <a:endParaRPr lang="pt-BR" sz="2000" dirty="0">
              <a:latin typeface="Arial" panose="020B0604020202020204" pitchFamily="34" charset="0"/>
              <a:cs typeface="Arial" panose="020B0604020202020204" pitchFamily="34" charset="0"/>
            </a:endParaRPr>
          </a:p>
          <a:p>
            <a:pPr marL="320040" indent="-320040" algn="just" fontAlgn="auto">
              <a:spcAft>
                <a:spcPts val="0"/>
              </a:spcAft>
              <a:buClr>
                <a:srgbClr val="6ADEFF"/>
              </a:buClr>
              <a:buFont typeface="Wingdings"/>
              <a:buNone/>
              <a:defRPr/>
            </a:pPr>
            <a:endParaRPr lang="pt-BR" sz="2000" dirty="0">
              <a:latin typeface="Arial" panose="020B0604020202020204" pitchFamily="34" charset="0"/>
              <a:cs typeface="Arial" panose="020B0604020202020204" pitchFamily="34" charset="0"/>
            </a:endParaRPr>
          </a:p>
        </p:txBody>
      </p:sp>
      <p:pic>
        <p:nvPicPr>
          <p:cNvPr id="6" name="Imagem 5" descr="Uma imagem contendo texto, desenho&#10;&#10;Descrição gerada automaticamente">
            <a:extLst>
              <a:ext uri="{FF2B5EF4-FFF2-40B4-BE49-F238E27FC236}">
                <a16:creationId xmlns:a16="http://schemas.microsoft.com/office/drawing/2014/main" id="{F10BCA7D-803B-44D6-854A-C335A275B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799" y="2591031"/>
            <a:ext cx="4695840" cy="3804134"/>
          </a:xfrm>
          <a:prstGeom prst="rect">
            <a:avLst/>
          </a:prstGeom>
        </p:spPr>
      </p:pic>
      <p:pic>
        <p:nvPicPr>
          <p:cNvPr id="1026" name="Picture 2" descr="Tudo sobre Instagram - História e Notícias - Canaltech">
            <a:extLst>
              <a:ext uri="{FF2B5EF4-FFF2-40B4-BE49-F238E27FC236}">
                <a16:creationId xmlns:a16="http://schemas.microsoft.com/office/drawing/2014/main" id="{F8A570AF-2CA1-4140-BA60-4DD6BC8C2E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502" y="4896881"/>
            <a:ext cx="347440" cy="347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roba - Símbolos">
            <a:extLst>
              <a:ext uri="{FF2B5EF4-FFF2-40B4-BE49-F238E27FC236}">
                <a16:creationId xmlns:a16="http://schemas.microsoft.com/office/drawing/2014/main" id="{1EDA0AFD-7423-4B18-BD26-AAC6FA4D1A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140" y="4386865"/>
            <a:ext cx="426952" cy="387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rtal da Saúde - Secretaria de Estado da Saúde do Piauí">
            <a:extLst>
              <a:ext uri="{FF2B5EF4-FFF2-40B4-BE49-F238E27FC236}">
                <a16:creationId xmlns:a16="http://schemas.microsoft.com/office/drawing/2014/main" id="{80F8DAC0-D9E7-414C-820E-F4583DC902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251" y="5647409"/>
            <a:ext cx="4061829" cy="101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6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E0BB7C5-F02A-40D1-8362-B769B50131D5}"/>
              </a:ext>
            </a:extLst>
          </p:cNvPr>
          <p:cNvSpPr/>
          <p:nvPr/>
        </p:nvSpPr>
        <p:spPr>
          <a:xfrm>
            <a:off x="1532704" y="671135"/>
            <a:ext cx="5098472" cy="2117157"/>
          </a:xfrm>
          <a:prstGeom prst="rect">
            <a:avLst/>
          </a:prstGeom>
        </p:spPr>
        <p:txBody>
          <a:bodyPr vert="horz" lIns="91440" tIns="45720" rIns="91440" bIns="45720" rtlCol="0" anchor="b">
            <a:normAutofit fontScale="62500" lnSpcReduction="20000"/>
            <a:scene3d>
              <a:camera prst="orthographicFront"/>
              <a:lightRig rig="harsh" dir="t"/>
            </a:scene3d>
            <a:sp3d extrusionH="57150" prstMaterial="matte">
              <a:bevelT w="63500" h="12700" prst="angle"/>
              <a:contourClr>
                <a:schemeClr val="bg1">
                  <a:lumMod val="65000"/>
                </a:schemeClr>
              </a:contourClr>
            </a:sp3d>
          </a:bodyPr>
          <a:lstStyle/>
          <a:p>
            <a:pPr algn="ctr">
              <a:spcBef>
                <a:spcPct val="0"/>
              </a:spcBef>
              <a:spcAft>
                <a:spcPts val="600"/>
              </a:spcAft>
            </a:pPr>
            <a:r>
              <a:rPr lang="pt-BR" sz="48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PROTOCOLO ESPECÍFICO Nº 001/2021:</a:t>
            </a:r>
          </a:p>
          <a:p>
            <a:pPr algn="ctr">
              <a:spcBef>
                <a:spcPct val="0"/>
              </a:spcBef>
              <a:spcAft>
                <a:spcPts val="600"/>
              </a:spcAft>
            </a:pPr>
            <a:br>
              <a:rPr lang="pt-BR" sz="4800" b="1" dirty="0">
                <a:solidFill>
                  <a:schemeClr val="accent5">
                    <a:lumMod val="75000"/>
                  </a:schemeClr>
                </a:solidFill>
                <a:latin typeface="Arial" panose="020B0604020202020204" pitchFamily="34" charset="0"/>
                <a:cs typeface="Arial" panose="020B0604020202020204" pitchFamily="34" charset="0"/>
              </a:rPr>
            </a:br>
            <a:r>
              <a:rPr lang="pt-BR" sz="4800" b="1" dirty="0">
                <a:solidFill>
                  <a:srgbClr val="FF0000"/>
                </a:solidFill>
                <a:latin typeface="Arial" panose="020B0604020202020204" pitchFamily="34" charset="0"/>
                <a:cs typeface="Arial" panose="020B0604020202020204" pitchFamily="34" charset="0"/>
              </a:rPr>
              <a:t>Um compromisso de todos!</a:t>
            </a:r>
            <a:endParaRPr lang="en-US" sz="4800" b="1" dirty="0">
              <a:ln/>
              <a:solidFill>
                <a:srgbClr val="FF0000"/>
              </a:solidFill>
              <a:latin typeface="Arial" panose="020B0604020202020204" pitchFamily="34" charset="0"/>
              <a:ea typeface="+mj-ea"/>
              <a:cs typeface="Arial" panose="020B0604020202020204" pitchFamily="34" charset="0"/>
            </a:endParaRPr>
          </a:p>
        </p:txBody>
      </p:sp>
      <p:sp>
        <p:nvSpPr>
          <p:cNvPr id="98" name="AutoShape 7">
            <a:extLst>
              <a:ext uri="{FF2B5EF4-FFF2-40B4-BE49-F238E27FC236}">
                <a16:creationId xmlns:a16="http://schemas.microsoft.com/office/drawing/2014/main" id="{9F9893F8-25A9-4663-84F6-8DEED44A861C}"/>
              </a:ext>
            </a:extLst>
          </p:cNvPr>
          <p:cNvSpPr>
            <a:spLocks noChangeArrowheads="1"/>
          </p:cNvSpPr>
          <p:nvPr/>
        </p:nvSpPr>
        <p:spPr bwMode="auto">
          <a:xfrm>
            <a:off x="4711995" y="3758867"/>
            <a:ext cx="3918911" cy="2427998"/>
          </a:xfrm>
          <a:prstGeom prst="wedgeRoundRectCallout">
            <a:avLst>
              <a:gd name="adj1" fmla="val 71828"/>
              <a:gd name="adj2" fmla="val -93919"/>
              <a:gd name="adj3" fmla="val 16667"/>
            </a:avLst>
          </a:prstGeom>
          <a:solidFill>
            <a:schemeClr val="bg2"/>
          </a:solidFill>
          <a:ln w="9525">
            <a:solidFill>
              <a:schemeClr val="tx1"/>
            </a:solidFill>
            <a:miter lim="800000"/>
            <a:headEnd/>
            <a:tailEnd/>
          </a:ln>
          <a:effectLst/>
          <a:scene3d>
            <a:camera prst="orthographicFront"/>
            <a:lightRig rig="threePt" dir="t"/>
          </a:scene3d>
          <a:sp3d>
            <a:bevelT w="165100" prst="coolSlant"/>
          </a:sp3d>
        </p:spPr>
        <p:txBody>
          <a:bodyPr/>
          <a:lstStyle/>
          <a:p>
            <a:pPr algn="ctr" defTabSz="914400">
              <a:defRPr/>
            </a:pPr>
            <a:r>
              <a:rPr lang="pt-BR" sz="2400" b="1" dirty="0">
                <a:solidFill>
                  <a:prstClr val="black"/>
                </a:solidFill>
                <a:latin typeface="Arial" pitchFamily="34" charset="0"/>
                <a:cs typeface="Arial" pitchFamily="34" charset="0"/>
              </a:rPr>
              <a:t>Não dissemine o </a:t>
            </a:r>
            <a:r>
              <a:rPr lang="pt-BR" sz="2400" b="1" dirty="0" err="1">
                <a:solidFill>
                  <a:prstClr val="black"/>
                </a:solidFill>
                <a:latin typeface="Arial" pitchFamily="34" charset="0"/>
                <a:cs typeface="Arial" pitchFamily="34" charset="0"/>
              </a:rPr>
              <a:t>Coronavírus</a:t>
            </a:r>
            <a:r>
              <a:rPr lang="pt-BR" sz="2400" b="1" dirty="0">
                <a:solidFill>
                  <a:prstClr val="black"/>
                </a:solidFill>
                <a:latin typeface="Arial" pitchFamily="34" charset="0"/>
                <a:cs typeface="Arial" pitchFamily="34" charset="0"/>
              </a:rPr>
              <a:t>.</a:t>
            </a:r>
          </a:p>
          <a:p>
            <a:pPr algn="ctr" defTabSz="914400">
              <a:defRPr/>
            </a:pPr>
            <a:endParaRPr lang="pt-BR" sz="2400" b="1" dirty="0">
              <a:solidFill>
                <a:prstClr val="black"/>
              </a:solidFill>
              <a:latin typeface="Arial" pitchFamily="34" charset="0"/>
              <a:cs typeface="Arial" pitchFamily="34" charset="0"/>
            </a:endParaRPr>
          </a:p>
          <a:p>
            <a:pPr algn="ctr" defTabSz="914400">
              <a:defRPr/>
            </a:pPr>
            <a:r>
              <a:rPr lang="pt-BR" sz="2400" b="1" dirty="0">
                <a:solidFill>
                  <a:prstClr val="black"/>
                </a:solidFill>
                <a:latin typeface="Arial" pitchFamily="34" charset="0"/>
                <a:cs typeface="Arial" pitchFamily="34" charset="0"/>
              </a:rPr>
              <a:t>Dissemine </a:t>
            </a:r>
            <a:r>
              <a:rPr lang="pt-BR" sz="2400" b="1" dirty="0">
                <a:solidFill>
                  <a:srgbClr val="FF0000"/>
                </a:solidFill>
                <a:latin typeface="Arial" pitchFamily="34" charset="0"/>
                <a:cs typeface="Arial" pitchFamily="34" charset="0"/>
              </a:rPr>
              <a:t>Educação Sanitária</a:t>
            </a:r>
            <a:r>
              <a:rPr lang="pt-BR" sz="2400" b="1" dirty="0">
                <a:solidFill>
                  <a:prstClr val="black"/>
                </a:solidFill>
                <a:latin typeface="Arial" pitchFamily="34" charset="0"/>
                <a:cs typeface="Arial" pitchFamily="34" charset="0"/>
              </a:rPr>
              <a:t> na sua escola! </a:t>
            </a:r>
          </a:p>
        </p:txBody>
      </p:sp>
      <p:pic>
        <p:nvPicPr>
          <p:cNvPr id="3" name="Imagem 2">
            <a:extLst>
              <a:ext uri="{FF2B5EF4-FFF2-40B4-BE49-F238E27FC236}">
                <a16:creationId xmlns:a16="http://schemas.microsoft.com/office/drawing/2014/main" id="{4BAD3A08-EC82-4DDE-8C84-1443E1525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9917" y="1673705"/>
            <a:ext cx="2109206" cy="1990597"/>
          </a:xfrm>
          <a:prstGeom prst="rect">
            <a:avLst/>
          </a:prstGeom>
        </p:spPr>
      </p:pic>
    </p:spTree>
    <p:extLst>
      <p:ext uri="{BB962C8B-B14F-4D97-AF65-F5344CB8AC3E}">
        <p14:creationId xmlns:p14="http://schemas.microsoft.com/office/powerpoint/2010/main" val="69986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ox(out)">
                                      <p:cBhvr>
                                        <p:cTn id="7"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E5D8230-61FD-43F4-80E2-694CC3EE6325}"/>
              </a:ext>
            </a:extLst>
          </p:cNvPr>
          <p:cNvSpPr/>
          <p:nvPr/>
        </p:nvSpPr>
        <p:spPr>
          <a:xfrm>
            <a:off x="1828800" y="182879"/>
            <a:ext cx="4588625" cy="15794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4000" b="1" dirty="0">
                <a:ln w="22225">
                  <a:solidFill>
                    <a:schemeClr val="accent2"/>
                  </a:solidFill>
                  <a:prstDash val="solid"/>
                </a:ln>
                <a:solidFill>
                  <a:schemeClr val="accent2">
                    <a:lumMod val="40000"/>
                    <a:lumOff val="60000"/>
                  </a:schemeClr>
                </a:solidFill>
              </a:rPr>
              <a:t>Setor Educação:</a:t>
            </a:r>
          </a:p>
        </p:txBody>
      </p:sp>
      <p:sp>
        <p:nvSpPr>
          <p:cNvPr id="6" name="Seta: Para a Direita 5">
            <a:extLst>
              <a:ext uri="{FF2B5EF4-FFF2-40B4-BE49-F238E27FC236}">
                <a16:creationId xmlns:a16="http://schemas.microsoft.com/office/drawing/2014/main" id="{618AA15B-11B9-4CC4-8D4E-A6EB24D84905}"/>
              </a:ext>
            </a:extLst>
          </p:cNvPr>
          <p:cNvSpPr/>
          <p:nvPr/>
        </p:nvSpPr>
        <p:spPr>
          <a:xfrm>
            <a:off x="2211185" y="2709949"/>
            <a:ext cx="365760"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0C084B0D-01E0-41C9-B614-2B6A151C1B48}"/>
              </a:ext>
            </a:extLst>
          </p:cNvPr>
          <p:cNvSpPr txBox="1"/>
          <p:nvPr/>
        </p:nvSpPr>
        <p:spPr>
          <a:xfrm>
            <a:off x="2730731" y="2587050"/>
            <a:ext cx="8258694" cy="3227422"/>
          </a:xfrm>
          <a:prstGeom prst="rect">
            <a:avLst/>
          </a:prstGeom>
          <a:noFill/>
        </p:spPr>
        <p:txBody>
          <a:bodyPr wrap="square">
            <a:spAutoFit/>
          </a:bodyPr>
          <a:lstStyle/>
          <a:p>
            <a:pPr algn="just">
              <a:lnSpc>
                <a:spcPct val="107000"/>
              </a:lnSpc>
              <a:spcAft>
                <a:spcPts val="600"/>
              </a:spcAft>
            </a:pPr>
            <a:r>
              <a:rPr lang="pt-BR"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B</a:t>
            </a:r>
            <a:r>
              <a:rPr lang="pt-BR"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erçário, creche, educação infantil, ensino fundamental anos iniciais e finais, ensino médio, tecnólogo, educação superior e pós-graduação; preparatórios para concursos, cursos, seminários, palestras, capacitações, congressos, simpósios etc.</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eta: Para a Direita 8">
            <a:extLst>
              <a:ext uri="{FF2B5EF4-FFF2-40B4-BE49-F238E27FC236}">
                <a16:creationId xmlns:a16="http://schemas.microsoft.com/office/drawing/2014/main" id="{D5A1CB3A-A1C2-4526-BD1C-968F78198C17}"/>
              </a:ext>
            </a:extLst>
          </p:cNvPr>
          <p:cNvSpPr/>
          <p:nvPr/>
        </p:nvSpPr>
        <p:spPr>
          <a:xfrm>
            <a:off x="2094807" y="6267796"/>
            <a:ext cx="365760"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56BAA6E0-EA21-468B-9E9A-8BBC46826988}"/>
              </a:ext>
            </a:extLst>
          </p:cNvPr>
          <p:cNvSpPr txBox="1"/>
          <p:nvPr/>
        </p:nvSpPr>
        <p:spPr>
          <a:xfrm>
            <a:off x="2576945" y="6141662"/>
            <a:ext cx="8412480" cy="584775"/>
          </a:xfrm>
          <a:prstGeom prst="rect">
            <a:avLst/>
          </a:prstGeom>
          <a:noFill/>
        </p:spPr>
        <p:txBody>
          <a:bodyPr wrap="square">
            <a:spAutoFit/>
          </a:bodyPr>
          <a:lstStyle/>
          <a:p>
            <a:r>
              <a:rPr lang="pt-BR" sz="3200" dirty="0">
                <a:solidFill>
                  <a:srgbClr val="000000"/>
                </a:solidFill>
                <a:effectLst/>
                <a:latin typeface="Arial" panose="020B0604020202020204" pitchFamily="34" charset="0"/>
                <a:ea typeface="Calibri" panose="020F0502020204030204" pitchFamily="34" charset="0"/>
              </a:rPr>
              <a:t>Rede pública e privada de ensino.</a:t>
            </a:r>
            <a:endParaRPr lang="pt-BR" sz="3200" dirty="0"/>
          </a:p>
        </p:txBody>
      </p:sp>
    </p:spTree>
    <p:extLst>
      <p:ext uri="{BB962C8B-B14F-4D97-AF65-F5344CB8AC3E}">
        <p14:creationId xmlns:p14="http://schemas.microsoft.com/office/powerpoint/2010/main" val="97777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58228C1-908B-439E-9394-BA19CE6C7110}"/>
              </a:ext>
            </a:extLst>
          </p:cNvPr>
          <p:cNvGraphicFramePr/>
          <p:nvPr>
            <p:extLst>
              <p:ext uri="{D42A27DB-BD31-4B8C-83A1-F6EECF244321}">
                <p14:modId xmlns:p14="http://schemas.microsoft.com/office/powerpoint/2010/main" val="89898836"/>
              </p:ext>
            </p:extLst>
          </p:nvPr>
        </p:nvGraphicFramePr>
        <p:xfrm>
          <a:off x="665017" y="719666"/>
          <a:ext cx="108730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87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24CC1FF-A776-425A-94D9-41452273F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83" y="1611738"/>
            <a:ext cx="2527547" cy="1474379"/>
          </a:xfrm>
          <a:prstGeom prst="rect">
            <a:avLst/>
          </a:prstGeom>
        </p:spPr>
      </p:pic>
      <p:pic>
        <p:nvPicPr>
          <p:cNvPr id="3" name="Imagem 2" descr="Uma imagem contendo no interior, pessoa, comida, prato&#10;&#10;Descrição gerada automaticamente">
            <a:extLst>
              <a:ext uri="{FF2B5EF4-FFF2-40B4-BE49-F238E27FC236}">
                <a16:creationId xmlns:a16="http://schemas.microsoft.com/office/drawing/2014/main" id="{A576A8F9-8BC9-476F-A516-78201117D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615" y="1637941"/>
            <a:ext cx="2173113" cy="1448176"/>
          </a:xfrm>
          <a:prstGeom prst="rect">
            <a:avLst/>
          </a:prstGeom>
        </p:spPr>
      </p:pic>
      <p:pic>
        <p:nvPicPr>
          <p:cNvPr id="4" name="Imagem 3" descr="Uma imagem contendo água, mesa, de madeira, comida&#10;&#10;Descrição gerada automaticamente">
            <a:extLst>
              <a:ext uri="{FF2B5EF4-FFF2-40B4-BE49-F238E27FC236}">
                <a16:creationId xmlns:a16="http://schemas.microsoft.com/office/drawing/2014/main" id="{99CE1C21-750A-4ED4-9C68-BF9499E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072" y="1668501"/>
            <a:ext cx="2173112" cy="1417616"/>
          </a:xfrm>
          <a:prstGeom prst="rect">
            <a:avLst/>
          </a:prstGeom>
        </p:spPr>
      </p:pic>
      <p:sp>
        <p:nvSpPr>
          <p:cNvPr id="5" name="CaixaDeTexto 4">
            <a:extLst>
              <a:ext uri="{FF2B5EF4-FFF2-40B4-BE49-F238E27FC236}">
                <a16:creationId xmlns:a16="http://schemas.microsoft.com/office/drawing/2014/main" id="{76F8B22E-F4D8-4E59-B51A-DA45C881EA70}"/>
              </a:ext>
            </a:extLst>
          </p:cNvPr>
          <p:cNvSpPr txBox="1"/>
          <p:nvPr/>
        </p:nvSpPr>
        <p:spPr>
          <a:xfrm>
            <a:off x="1695796" y="613046"/>
            <a:ext cx="7651454" cy="584775"/>
          </a:xfrm>
          <a:prstGeom prst="rect">
            <a:avLst/>
          </a:prstGeom>
          <a:noFill/>
        </p:spPr>
        <p:txBody>
          <a:bodyPr wrap="none" rtlCol="0">
            <a:spAutoFit/>
          </a:bodyPr>
          <a:lstStyle/>
          <a:p>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Recomendações Higienicossanitárias</a:t>
            </a:r>
            <a:r>
              <a:rPr lang="pt-BR" sz="3200" dirty="0">
                <a:latin typeface="Arial" panose="020B0604020202020204" pitchFamily="34" charset="0"/>
                <a:cs typeface="Arial" panose="020B0604020202020204" pitchFamily="34" charset="0"/>
              </a:rPr>
              <a:t>:</a:t>
            </a:r>
          </a:p>
        </p:txBody>
      </p:sp>
      <p:sp>
        <p:nvSpPr>
          <p:cNvPr id="6" name="Retângulo: Cantos Arredondados 5">
            <a:extLst>
              <a:ext uri="{FF2B5EF4-FFF2-40B4-BE49-F238E27FC236}">
                <a16:creationId xmlns:a16="http://schemas.microsoft.com/office/drawing/2014/main" id="{47C8E6A0-34EB-4A72-8845-A5CB528B2F58}"/>
              </a:ext>
            </a:extLst>
          </p:cNvPr>
          <p:cNvSpPr/>
          <p:nvPr/>
        </p:nvSpPr>
        <p:spPr>
          <a:xfrm>
            <a:off x="8643528" y="1668502"/>
            <a:ext cx="2708574" cy="1417616"/>
          </a:xfrm>
          <a:prstGeom prst="roundRect">
            <a:avLst/>
          </a:prstGeom>
          <a:blipFill>
            <a:blip r:embed="rId5">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Imagem 6" descr="Uma imagem contendo mesa, no interior, edifício, quarto&#10;&#10;Descrição gerada automaticamente">
            <a:extLst>
              <a:ext uri="{FF2B5EF4-FFF2-40B4-BE49-F238E27FC236}">
                <a16:creationId xmlns:a16="http://schemas.microsoft.com/office/drawing/2014/main" id="{07F543D9-A59B-4D7B-B547-DD9D8481310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7761" r="13197" b="4"/>
          <a:stretch/>
        </p:blipFill>
        <p:spPr>
          <a:xfrm>
            <a:off x="566483" y="3365513"/>
            <a:ext cx="2062353" cy="2097519"/>
          </a:xfrm>
          <a:prstGeom prst="rect">
            <a:avLst/>
          </a:prstGeom>
        </p:spPr>
      </p:pic>
      <p:sp>
        <p:nvSpPr>
          <p:cNvPr id="8" name="CaixaDeTexto 7">
            <a:extLst>
              <a:ext uri="{FF2B5EF4-FFF2-40B4-BE49-F238E27FC236}">
                <a16:creationId xmlns:a16="http://schemas.microsoft.com/office/drawing/2014/main" id="{4AB533E6-C44A-4822-8A20-AA955E1BD649}"/>
              </a:ext>
            </a:extLst>
          </p:cNvPr>
          <p:cNvSpPr txBox="1"/>
          <p:nvPr/>
        </p:nvSpPr>
        <p:spPr>
          <a:xfrm flipV="1">
            <a:off x="11953702" y="6858000"/>
            <a:ext cx="238298" cy="5693866"/>
          </a:xfrm>
          <a:prstGeom prst="rect">
            <a:avLst/>
          </a:prstGeom>
          <a:solidFill>
            <a:srgbClr val="000000"/>
          </a:solidFill>
        </p:spPr>
        <p:txBody>
          <a:bodyPr wrap="square" rtlCol="0">
            <a:spAutoFit/>
          </a:bodyPr>
          <a:lstStyle/>
          <a:p>
            <a:pPr algn="r">
              <a:spcAft>
                <a:spcPts val="600"/>
              </a:spcAft>
            </a:pPr>
            <a:r>
              <a:rPr lang="pt-BR" sz="700" dirty="0">
                <a:solidFill>
                  <a:srgbClr val="FFFFFF"/>
                </a:solidFill>
                <a:hlinkClick r:id="rId7" tooltip="https://www.flickr.com/photos/todospelaescola/50040668946/in/album-72157714841695366/">
                  <a:extLst>
                    <a:ext uri="{A12FA001-AC4F-418D-AE19-62706E023703}">
                      <ahyp:hlinkClr xmlns:ahyp="http://schemas.microsoft.com/office/drawing/2018/hyperlinkcolor" val="tx"/>
                    </a:ext>
                  </a:extLst>
                </a:hlinkClick>
              </a:rPr>
              <a:t>Esta Foto</a:t>
            </a:r>
            <a:r>
              <a:rPr lang="pt-BR" sz="700" dirty="0">
                <a:solidFill>
                  <a:srgbClr val="FFFFFF"/>
                </a:solidFill>
              </a:rPr>
              <a:t> de Autor Desconhecido está licenciado em </a:t>
            </a:r>
            <a:r>
              <a:rPr lang="pt-BR" sz="700" dirty="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a:t>
            </a:r>
            <a:endParaRPr lang="pt-BR" sz="700" dirty="0">
              <a:solidFill>
                <a:srgbClr val="FFFFFF"/>
              </a:solidFill>
            </a:endParaRPr>
          </a:p>
        </p:txBody>
      </p:sp>
      <p:pic>
        <p:nvPicPr>
          <p:cNvPr id="9" name="Imagem 8" descr="Uma imagem contendo computador, mesa&#10;&#10;Descrição gerada automaticamente">
            <a:extLst>
              <a:ext uri="{FF2B5EF4-FFF2-40B4-BE49-F238E27FC236}">
                <a16:creationId xmlns:a16="http://schemas.microsoft.com/office/drawing/2014/main" id="{FAE53272-2950-4072-822B-EB2E46544141}"/>
              </a:ext>
            </a:extLst>
          </p:cNvPr>
          <p:cNvPicPr>
            <a:picLocks noChangeAspect="1"/>
          </p:cNvPicPr>
          <p:nvPr/>
        </p:nvPicPr>
        <p:blipFill rotWithShape="1">
          <a:blip r:embed="rId9">
            <a:extLst>
              <a:ext uri="{28A0092B-C50C-407E-A947-70E740481C1C}">
                <a14:useLocalDpi xmlns:a14="http://schemas.microsoft.com/office/drawing/2010/main" val="0"/>
              </a:ext>
            </a:extLst>
          </a:blip>
          <a:srcRect l="13436" r="4483" b="-2"/>
          <a:stretch/>
        </p:blipFill>
        <p:spPr>
          <a:xfrm>
            <a:off x="2914339" y="3365513"/>
            <a:ext cx="2639389" cy="2097519"/>
          </a:xfrm>
          <a:prstGeom prst="rect">
            <a:avLst/>
          </a:prstGeom>
        </p:spPr>
      </p:pic>
      <p:pic>
        <p:nvPicPr>
          <p:cNvPr id="10" name="Imagem 9" descr="Mão segurando um laptop&#10;&#10;Descrição gerada automaticamente">
            <a:extLst>
              <a:ext uri="{FF2B5EF4-FFF2-40B4-BE49-F238E27FC236}">
                <a16:creationId xmlns:a16="http://schemas.microsoft.com/office/drawing/2014/main" id="{25728E2F-9624-4C56-9F7D-BD5AC1621B09}"/>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20813" r="12123" b="-2"/>
          <a:stretch/>
        </p:blipFill>
        <p:spPr>
          <a:xfrm>
            <a:off x="5839231" y="3365512"/>
            <a:ext cx="2345953" cy="2097519"/>
          </a:xfrm>
          <a:prstGeom prst="rect">
            <a:avLst/>
          </a:prstGeom>
        </p:spPr>
      </p:pic>
      <p:pic>
        <p:nvPicPr>
          <p:cNvPr id="12" name="Imagem 11">
            <a:extLst>
              <a:ext uri="{FF2B5EF4-FFF2-40B4-BE49-F238E27FC236}">
                <a16:creationId xmlns:a16="http://schemas.microsoft.com/office/drawing/2014/main" id="{02EB6BD9-A1DF-4BA3-9EF2-067C10FEB9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3089" y="3365512"/>
            <a:ext cx="2429451" cy="2097519"/>
          </a:xfrm>
          <a:prstGeom prst="rect">
            <a:avLst/>
          </a:prstGeom>
        </p:spPr>
      </p:pic>
    </p:spTree>
    <p:extLst>
      <p:ext uri="{BB962C8B-B14F-4D97-AF65-F5344CB8AC3E}">
        <p14:creationId xmlns:p14="http://schemas.microsoft.com/office/powerpoint/2010/main" val="7509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51E2D13-A723-4EBB-95A5-E42E71B574B7}"/>
              </a:ext>
            </a:extLst>
          </p:cNvPr>
          <p:cNvSpPr txBox="1"/>
          <p:nvPr/>
        </p:nvSpPr>
        <p:spPr>
          <a:xfrm>
            <a:off x="1566950" y="383416"/>
            <a:ext cx="10625050" cy="1077218"/>
          </a:xfrm>
          <a:prstGeom prst="rect">
            <a:avLst/>
          </a:prstGeom>
          <a:noFill/>
        </p:spPr>
        <p:txBody>
          <a:bodyPr wrap="square">
            <a:spAutoFit/>
          </a:bodyPr>
          <a:lstStyle/>
          <a:p>
            <a:pPr algn="ct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Suspeita ou confirmação da COVID-19 no ambiente escolar: </a:t>
            </a:r>
            <a:endParaRPr lang="pt-BR" sz="3200" dirty="0">
              <a:solidFill>
                <a:schemeClr val="accent5">
                  <a:lumMod val="75000"/>
                </a:schemeClr>
              </a:solidFill>
            </a:endParaRPr>
          </a:p>
        </p:txBody>
      </p:sp>
      <p:pic>
        <p:nvPicPr>
          <p:cNvPr id="4" name="Imagem 3">
            <a:extLst>
              <a:ext uri="{FF2B5EF4-FFF2-40B4-BE49-F238E27FC236}">
                <a16:creationId xmlns:a16="http://schemas.microsoft.com/office/drawing/2014/main" id="{F6BAA605-C8C1-43F0-A58C-2FFB28AE2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87" y="1460634"/>
            <a:ext cx="3387813" cy="2845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CaixaDeTexto 4">
            <a:extLst>
              <a:ext uri="{FF2B5EF4-FFF2-40B4-BE49-F238E27FC236}">
                <a16:creationId xmlns:a16="http://schemas.microsoft.com/office/drawing/2014/main" id="{67BF6F84-2294-40D9-A211-4A4081C9DF8B}"/>
              </a:ext>
            </a:extLst>
          </p:cNvPr>
          <p:cNvSpPr txBox="1"/>
          <p:nvPr/>
        </p:nvSpPr>
        <p:spPr>
          <a:xfrm>
            <a:off x="4023361" y="1460634"/>
            <a:ext cx="8035636" cy="4804457"/>
          </a:xfrm>
          <a:prstGeom prst="rect">
            <a:avLst/>
          </a:prstGeom>
          <a:noFill/>
        </p:spPr>
        <p:txBody>
          <a:bodyPr wrap="square" rtlCol="0">
            <a:spAutoFit/>
          </a:bodyPr>
          <a:lstStyle/>
          <a:p>
            <a:pPr marL="285750" indent="-285750">
              <a:buFont typeface="Wingdings" panose="05000000000000000000" pitchFamily="2" charset="2"/>
              <a:buChar char="Ø"/>
            </a:pPr>
            <a:r>
              <a:rPr lang="pt-BR" sz="3200" dirty="0">
                <a:latin typeface="Arial" panose="020B0604020202020204" pitchFamily="34" charset="0"/>
                <a:cs typeface="Arial" panose="020B0604020202020204" pitchFamily="34" charset="0"/>
              </a:rPr>
              <a:t>Área de Isolamento;</a:t>
            </a:r>
          </a:p>
          <a:p>
            <a:pPr marL="285750" indent="-285750">
              <a:buFont typeface="Wingdings" panose="05000000000000000000" pitchFamily="2" charset="2"/>
              <a:buChar char="Ø"/>
            </a:pPr>
            <a:r>
              <a:rPr lang="pt-BR" sz="3200" dirty="0">
                <a:latin typeface="Arial" panose="020B0604020202020204" pitchFamily="34" charset="0"/>
                <a:cs typeface="Arial" panose="020B0604020202020204" pitchFamily="34" charset="0"/>
              </a:rPr>
              <a:t>Situações de alerta e ações necessárias:</a:t>
            </a:r>
          </a:p>
          <a:p>
            <a:pPr marL="342900" lvl="0" indent="-342900" algn="just">
              <a:lnSpc>
                <a:spcPct val="107000"/>
              </a:lnSpc>
              <a:spcAft>
                <a:spcPts val="600"/>
              </a:spcAft>
              <a:buFont typeface="Symbol" panose="05050102010706020507" pitchFamily="18" charset="2"/>
              <a:buChar char=""/>
              <a:tabLst>
                <a:tab pos="630555" algn="l"/>
              </a:tabLst>
            </a:pPr>
            <a:r>
              <a:rPr lang="pt-BR" sz="3200" b="1" dirty="0">
                <a:effectLst/>
                <a:latin typeface="Arial" panose="020B0604020202020204" pitchFamily="34" charset="0"/>
                <a:ea typeface="Calibri" panose="020F0502020204030204" pitchFamily="34" charset="0"/>
                <a:cs typeface="Arial" panose="020B0604020202020204" pitchFamily="34" charset="0"/>
              </a:rPr>
              <a:t>Situação 1 –</a:t>
            </a:r>
            <a:r>
              <a:rPr lang="pt-BR" sz="3200" dirty="0">
                <a:effectLst/>
                <a:latin typeface="Arial" panose="020B0604020202020204" pitchFamily="34" charset="0"/>
                <a:ea typeface="Calibri" panose="020F0502020204030204" pitchFamily="34" charset="0"/>
                <a:cs typeface="Arial" panose="020B0604020202020204" pitchFamily="34" charset="0"/>
              </a:rPr>
              <a:t> Ocorrência de um ou mais casos suspeitos ou confirmados na </a:t>
            </a:r>
            <a:r>
              <a:rPr lang="pt-BR" sz="3200" b="1" dirty="0">
                <a:effectLst/>
                <a:latin typeface="Arial" panose="020B0604020202020204" pitchFamily="34" charset="0"/>
                <a:ea typeface="Calibri" panose="020F0502020204030204" pitchFamily="34" charset="0"/>
                <a:cs typeface="Arial" panose="020B0604020202020204" pitchFamily="34" charset="0"/>
              </a:rPr>
              <a:t>mesma sala de aula</a:t>
            </a:r>
            <a:r>
              <a:rPr lang="pt-BR" sz="3200" dirty="0">
                <a:effectLst/>
                <a:latin typeface="Arial" panose="020B0604020202020204" pitchFamily="34" charset="0"/>
                <a:ea typeface="Calibri" panose="020F0502020204030204" pitchFamily="34" charset="0"/>
                <a:cs typeface="Arial" panose="020B0604020202020204" pitchFamily="34" charset="0"/>
              </a:rPr>
              <a:t>:</a:t>
            </a:r>
          </a:p>
          <a:p>
            <a:pPr marL="914400" algn="just">
              <a:lnSpc>
                <a:spcPct val="107000"/>
              </a:lnSpc>
              <a:spcAft>
                <a:spcPts val="600"/>
              </a:spcAft>
              <a:tabLst>
                <a:tab pos="630555" algn="l"/>
              </a:tabLst>
            </a:pPr>
            <a:r>
              <a:rPr lang="pt-BR" sz="3200" b="1" dirty="0">
                <a:effectLst/>
                <a:latin typeface="Arial" panose="020B0604020202020204" pitchFamily="34" charset="0"/>
                <a:ea typeface="Calibri" panose="020F0502020204030204" pitchFamily="34" charset="0"/>
                <a:cs typeface="Arial" panose="020B0604020202020204" pitchFamily="34" charset="0"/>
              </a:rPr>
              <a:t>Atuação da escola frente à situação:</a:t>
            </a:r>
            <a:r>
              <a:rPr lang="pt-BR" sz="3200" dirty="0">
                <a:effectLst/>
                <a:latin typeface="Arial" panose="020B0604020202020204" pitchFamily="34" charset="0"/>
                <a:ea typeface="Calibri" panose="020F0502020204030204" pitchFamily="34" charset="0"/>
                <a:cs typeface="Arial" panose="020B0604020202020204" pitchFamily="34" charset="0"/>
              </a:rPr>
              <a:t> as aulas presenciais </a:t>
            </a:r>
            <a:r>
              <a:rPr lang="pt-BR" sz="3200" b="1" dirty="0">
                <a:effectLst/>
                <a:latin typeface="Arial" panose="020B0604020202020204" pitchFamily="34" charset="0"/>
                <a:ea typeface="Calibri" panose="020F0502020204030204" pitchFamily="34" charset="0"/>
                <a:cs typeface="Arial" panose="020B0604020202020204" pitchFamily="34" charset="0"/>
              </a:rPr>
              <a:t>nessa sala</a:t>
            </a:r>
            <a:r>
              <a:rPr lang="pt-BR" sz="3200" dirty="0">
                <a:effectLst/>
                <a:latin typeface="Arial" panose="020B0604020202020204" pitchFamily="34" charset="0"/>
                <a:ea typeface="Calibri" panose="020F0502020204030204" pitchFamily="34" charset="0"/>
                <a:cs typeface="Arial" panose="020B0604020202020204" pitchFamily="34" charset="0"/>
              </a:rPr>
              <a:t> serão suspensas por duas semanas (14 dias).</a:t>
            </a:r>
          </a:p>
        </p:txBody>
      </p:sp>
    </p:spTree>
    <p:extLst>
      <p:ext uri="{BB962C8B-B14F-4D97-AF65-F5344CB8AC3E}">
        <p14:creationId xmlns:p14="http://schemas.microsoft.com/office/powerpoint/2010/main" val="323343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51E2D13-A723-4EBB-95A5-E42E71B574B7}"/>
              </a:ext>
            </a:extLst>
          </p:cNvPr>
          <p:cNvSpPr txBox="1"/>
          <p:nvPr/>
        </p:nvSpPr>
        <p:spPr>
          <a:xfrm>
            <a:off x="1297163" y="383416"/>
            <a:ext cx="10625050" cy="1077218"/>
          </a:xfrm>
          <a:prstGeom prst="rect">
            <a:avLst/>
          </a:prstGeom>
          <a:noFill/>
        </p:spPr>
        <p:txBody>
          <a:bodyPr wrap="square">
            <a:spAutoFit/>
          </a:bodyPr>
          <a:lstStyle/>
          <a:p>
            <a:pPr algn="ct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Suspeita ou confirmação da COVID-19 no ambiente escolar: </a:t>
            </a:r>
            <a:endParaRPr lang="pt-BR" sz="3200" dirty="0">
              <a:solidFill>
                <a:schemeClr val="accent5">
                  <a:lumMod val="75000"/>
                </a:schemeClr>
              </a:solidFill>
            </a:endParaRPr>
          </a:p>
        </p:txBody>
      </p:sp>
      <p:pic>
        <p:nvPicPr>
          <p:cNvPr id="4" name="Imagem 3">
            <a:extLst>
              <a:ext uri="{FF2B5EF4-FFF2-40B4-BE49-F238E27FC236}">
                <a16:creationId xmlns:a16="http://schemas.microsoft.com/office/drawing/2014/main" id="{F6BAA605-C8C1-43F0-A58C-2FFB28AE2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87" y="1460634"/>
            <a:ext cx="3387813" cy="2845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CaixaDeTexto 4">
            <a:extLst>
              <a:ext uri="{FF2B5EF4-FFF2-40B4-BE49-F238E27FC236}">
                <a16:creationId xmlns:a16="http://schemas.microsoft.com/office/drawing/2014/main" id="{67BF6F84-2294-40D9-A211-4A4081C9DF8B}"/>
              </a:ext>
            </a:extLst>
          </p:cNvPr>
          <p:cNvSpPr txBox="1"/>
          <p:nvPr/>
        </p:nvSpPr>
        <p:spPr>
          <a:xfrm>
            <a:off x="4023361" y="1460634"/>
            <a:ext cx="8035636" cy="5322547"/>
          </a:xfrm>
          <a:prstGeom prst="rect">
            <a:avLst/>
          </a:prstGeom>
          <a:noFill/>
        </p:spPr>
        <p:txBody>
          <a:bodyPr wrap="square" rtlCol="0">
            <a:spAutoFit/>
          </a:bodyPr>
          <a:lstStyle/>
          <a:p>
            <a:r>
              <a:rPr lang="pt-BR" sz="3200" dirty="0">
                <a:solidFill>
                  <a:srgbClr val="FF0000"/>
                </a:solidFill>
                <a:latin typeface="Arial" panose="020B0604020202020204" pitchFamily="34" charset="0"/>
                <a:cs typeface="Arial" panose="020B0604020202020204" pitchFamily="34" charset="0"/>
              </a:rPr>
              <a:t>CONTINUAÇÃO:</a:t>
            </a:r>
          </a:p>
          <a:p>
            <a:endParaRPr lang="pt-BR" sz="3200" dirty="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sz="3200" dirty="0">
                <a:latin typeface="Arial" panose="020B0604020202020204" pitchFamily="34" charset="0"/>
                <a:cs typeface="Arial" panose="020B0604020202020204" pitchFamily="34" charset="0"/>
              </a:rPr>
              <a:t>Situações de alerta e ações necessárias:</a:t>
            </a:r>
          </a:p>
          <a:p>
            <a:pPr marL="342900" lvl="0" indent="-342900" algn="just">
              <a:lnSpc>
                <a:spcPct val="107000"/>
              </a:lnSpc>
              <a:spcAft>
                <a:spcPts val="800"/>
              </a:spcAft>
              <a:buFont typeface="Symbol" panose="05050102010706020507" pitchFamily="18" charset="2"/>
              <a:buChar char=""/>
              <a:tabLst>
                <a:tab pos="900430" algn="l"/>
              </a:tabLst>
            </a:pPr>
            <a:r>
              <a:rPr lang="pt-BR" sz="3200" b="1" dirty="0">
                <a:effectLst/>
                <a:latin typeface="Arial" panose="020B0604020202020204" pitchFamily="34" charset="0"/>
                <a:ea typeface="Calibri" panose="020F0502020204030204" pitchFamily="34" charset="0"/>
                <a:cs typeface="Arial" panose="020B0604020202020204" pitchFamily="34" charset="0"/>
              </a:rPr>
              <a:t>Situação 2</a:t>
            </a:r>
            <a:r>
              <a:rPr lang="pt-BR" sz="3200" dirty="0">
                <a:effectLst/>
                <a:latin typeface="Arial" panose="020B0604020202020204" pitchFamily="34" charset="0"/>
                <a:ea typeface="Calibri" panose="020F0502020204030204" pitchFamily="34" charset="0"/>
                <a:cs typeface="Arial" panose="020B0604020202020204" pitchFamily="34" charset="0"/>
              </a:rPr>
              <a:t> – Ocorrência de um ou mais casos suspeitos ou confirmados em salas diferentes no mesmo turno:</a:t>
            </a:r>
          </a:p>
          <a:p>
            <a:pPr marL="914400" algn="just">
              <a:lnSpc>
                <a:spcPct val="107000"/>
              </a:lnSpc>
              <a:spcAft>
                <a:spcPts val="600"/>
              </a:spcAft>
              <a:tabLst>
                <a:tab pos="630555" algn="l"/>
              </a:tabLst>
            </a:pPr>
            <a:r>
              <a:rPr lang="pt-BR" sz="3200" b="1" dirty="0">
                <a:effectLst/>
                <a:latin typeface="Arial" panose="020B0604020202020204" pitchFamily="34" charset="0"/>
                <a:ea typeface="Calibri" panose="020F0502020204030204" pitchFamily="34" charset="0"/>
                <a:cs typeface="Arial" panose="020B0604020202020204" pitchFamily="34" charset="0"/>
              </a:rPr>
              <a:t>Atuação da escola frente à situação:</a:t>
            </a:r>
            <a:r>
              <a:rPr lang="pt-BR" sz="3200" dirty="0">
                <a:effectLst/>
                <a:latin typeface="Arial" panose="020B0604020202020204" pitchFamily="34" charset="0"/>
                <a:ea typeface="Calibri" panose="020F0502020204030204" pitchFamily="34" charset="0"/>
                <a:cs typeface="Arial" panose="020B0604020202020204" pitchFamily="34" charset="0"/>
              </a:rPr>
              <a:t> as aulas presenciais do </a:t>
            </a:r>
            <a:r>
              <a:rPr lang="pt-BR" sz="3200" b="1" dirty="0">
                <a:effectLst/>
                <a:latin typeface="Arial" panose="020B0604020202020204" pitchFamily="34" charset="0"/>
                <a:ea typeface="Calibri" panose="020F0502020204030204" pitchFamily="34" charset="0"/>
                <a:cs typeface="Arial" panose="020B0604020202020204" pitchFamily="34" charset="0"/>
              </a:rPr>
              <a:t>turno escolar</a:t>
            </a:r>
            <a:r>
              <a:rPr lang="pt-BR" sz="3200" dirty="0">
                <a:effectLst/>
                <a:latin typeface="Arial" panose="020B0604020202020204" pitchFamily="34" charset="0"/>
                <a:ea typeface="Calibri" panose="020F0502020204030204" pitchFamily="34" charset="0"/>
                <a:cs typeface="Arial" panose="020B0604020202020204" pitchFamily="34" charset="0"/>
              </a:rPr>
              <a:t> serão suspensas por duas semanas (14 dias).</a:t>
            </a:r>
          </a:p>
        </p:txBody>
      </p:sp>
    </p:spTree>
    <p:extLst>
      <p:ext uri="{BB962C8B-B14F-4D97-AF65-F5344CB8AC3E}">
        <p14:creationId xmlns:p14="http://schemas.microsoft.com/office/powerpoint/2010/main" val="349580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51E2D13-A723-4EBB-95A5-E42E71B574B7}"/>
              </a:ext>
            </a:extLst>
          </p:cNvPr>
          <p:cNvSpPr txBox="1"/>
          <p:nvPr/>
        </p:nvSpPr>
        <p:spPr>
          <a:xfrm>
            <a:off x="1566950" y="383416"/>
            <a:ext cx="10625050" cy="1077218"/>
          </a:xfrm>
          <a:prstGeom prst="rect">
            <a:avLst/>
          </a:prstGeom>
          <a:noFill/>
        </p:spPr>
        <p:txBody>
          <a:bodyPr wrap="square">
            <a:spAutoFit/>
          </a:bodyPr>
          <a:lstStyle/>
          <a:p>
            <a:pPr algn="ct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Suspeita ou confirmação da COVID-19 no ambiente escolar: </a:t>
            </a:r>
            <a:endParaRPr lang="pt-BR" sz="3200" dirty="0">
              <a:solidFill>
                <a:schemeClr val="accent5">
                  <a:lumMod val="75000"/>
                </a:schemeClr>
              </a:solidFill>
            </a:endParaRPr>
          </a:p>
        </p:txBody>
      </p:sp>
      <p:pic>
        <p:nvPicPr>
          <p:cNvPr id="4" name="Imagem 3">
            <a:extLst>
              <a:ext uri="{FF2B5EF4-FFF2-40B4-BE49-F238E27FC236}">
                <a16:creationId xmlns:a16="http://schemas.microsoft.com/office/drawing/2014/main" id="{F6BAA605-C8C1-43F0-A58C-2FFB28AE2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87" y="1460634"/>
            <a:ext cx="3387813" cy="2845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CaixaDeTexto 4">
            <a:extLst>
              <a:ext uri="{FF2B5EF4-FFF2-40B4-BE49-F238E27FC236}">
                <a16:creationId xmlns:a16="http://schemas.microsoft.com/office/drawing/2014/main" id="{67BF6F84-2294-40D9-A211-4A4081C9DF8B}"/>
              </a:ext>
            </a:extLst>
          </p:cNvPr>
          <p:cNvSpPr txBox="1"/>
          <p:nvPr/>
        </p:nvSpPr>
        <p:spPr>
          <a:xfrm>
            <a:off x="4023361" y="1460634"/>
            <a:ext cx="8035636" cy="5322547"/>
          </a:xfrm>
          <a:prstGeom prst="rect">
            <a:avLst/>
          </a:prstGeom>
          <a:noFill/>
        </p:spPr>
        <p:txBody>
          <a:bodyPr wrap="square" rtlCol="0">
            <a:spAutoFit/>
          </a:bodyPr>
          <a:lstStyle/>
          <a:p>
            <a:r>
              <a:rPr lang="pt-BR" sz="3200" dirty="0">
                <a:solidFill>
                  <a:srgbClr val="FF0000"/>
                </a:solidFill>
                <a:latin typeface="Arial" panose="020B0604020202020204" pitchFamily="34" charset="0"/>
                <a:cs typeface="Arial" panose="020B0604020202020204" pitchFamily="34" charset="0"/>
              </a:rPr>
              <a:t>CONTINUAÇÃO:</a:t>
            </a:r>
          </a:p>
          <a:p>
            <a:endParaRPr lang="pt-BR" sz="3200" dirty="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sz="3200" dirty="0">
                <a:latin typeface="Arial" panose="020B0604020202020204" pitchFamily="34" charset="0"/>
                <a:cs typeface="Arial" panose="020B0604020202020204" pitchFamily="34" charset="0"/>
              </a:rPr>
              <a:t>Situações de alerta e ações necessárias:</a:t>
            </a:r>
          </a:p>
          <a:p>
            <a:pPr marL="342900" lvl="0" indent="-342900" algn="just">
              <a:lnSpc>
                <a:spcPct val="107000"/>
              </a:lnSpc>
              <a:spcAft>
                <a:spcPts val="800"/>
              </a:spcAft>
              <a:buFont typeface="Symbol" panose="05050102010706020507" pitchFamily="18" charset="2"/>
              <a:buChar char=""/>
              <a:tabLst>
                <a:tab pos="900430" algn="l"/>
              </a:tabLst>
            </a:pPr>
            <a:r>
              <a:rPr lang="pt-BR" sz="3200" b="1" dirty="0">
                <a:effectLst/>
                <a:latin typeface="Arial" panose="020B0604020202020204" pitchFamily="34" charset="0"/>
                <a:ea typeface="Calibri" panose="020F0502020204030204" pitchFamily="34" charset="0"/>
                <a:cs typeface="Arial" panose="020B0604020202020204" pitchFamily="34" charset="0"/>
              </a:rPr>
              <a:t>Situação 3</a:t>
            </a:r>
            <a:r>
              <a:rPr lang="pt-BR" sz="3200" dirty="0">
                <a:effectLst/>
                <a:latin typeface="Arial" panose="020B0604020202020204" pitchFamily="34" charset="0"/>
                <a:ea typeface="Calibri" panose="020F0502020204030204" pitchFamily="34" charset="0"/>
                <a:cs typeface="Arial" panose="020B0604020202020204" pitchFamily="34" charset="0"/>
              </a:rPr>
              <a:t> – Ocorrência de um ou mais casos suspeitos ou confirmados em salas diferentes e turnos diferentes:</a:t>
            </a:r>
          </a:p>
          <a:p>
            <a:pPr marL="914400" algn="just">
              <a:lnSpc>
                <a:spcPct val="107000"/>
              </a:lnSpc>
              <a:spcAft>
                <a:spcPts val="600"/>
              </a:spcAft>
              <a:tabLst>
                <a:tab pos="630555" algn="l"/>
              </a:tabLst>
            </a:pPr>
            <a:r>
              <a:rPr lang="pt-BR" sz="3200" b="1" dirty="0">
                <a:effectLst/>
                <a:latin typeface="Arial" panose="020B0604020202020204" pitchFamily="34" charset="0"/>
                <a:ea typeface="Calibri" panose="020F0502020204030204" pitchFamily="34" charset="0"/>
                <a:cs typeface="Arial" panose="020B0604020202020204" pitchFamily="34" charset="0"/>
              </a:rPr>
              <a:t>Atuação da escola frente à situação:</a:t>
            </a:r>
            <a:r>
              <a:rPr lang="pt-BR" sz="3200" dirty="0">
                <a:effectLst/>
                <a:latin typeface="Arial" panose="020B0604020202020204" pitchFamily="34" charset="0"/>
                <a:ea typeface="Calibri" panose="020F0502020204030204" pitchFamily="34" charset="0"/>
                <a:cs typeface="Arial" panose="020B0604020202020204" pitchFamily="34" charset="0"/>
              </a:rPr>
              <a:t> as aulas presenciais do </a:t>
            </a:r>
            <a:r>
              <a:rPr lang="pt-BR" sz="3200" b="1" dirty="0">
                <a:effectLst/>
                <a:latin typeface="Arial" panose="020B0604020202020204" pitchFamily="34" charset="0"/>
                <a:ea typeface="Calibri" panose="020F0502020204030204" pitchFamily="34" charset="0"/>
                <a:cs typeface="Arial" panose="020B0604020202020204" pitchFamily="34" charset="0"/>
              </a:rPr>
              <a:t>turno escolar</a:t>
            </a:r>
            <a:r>
              <a:rPr lang="pt-BR" sz="3200" dirty="0">
                <a:effectLst/>
                <a:latin typeface="Arial" panose="020B0604020202020204" pitchFamily="34" charset="0"/>
                <a:ea typeface="Calibri" panose="020F0502020204030204" pitchFamily="34" charset="0"/>
                <a:cs typeface="Arial" panose="020B0604020202020204" pitchFamily="34" charset="0"/>
              </a:rPr>
              <a:t> serão suspensas por duas semanas (14 dias).</a:t>
            </a:r>
          </a:p>
        </p:txBody>
      </p:sp>
    </p:spTree>
    <p:extLst>
      <p:ext uri="{BB962C8B-B14F-4D97-AF65-F5344CB8AC3E}">
        <p14:creationId xmlns:p14="http://schemas.microsoft.com/office/powerpoint/2010/main" val="2260687331"/>
      </p:ext>
    </p:extLst>
  </p:cSld>
  <p:clrMapOvr>
    <a:masterClrMapping/>
  </p:clrMapOvr>
</p:sld>
</file>

<file path=ppt/theme/theme1.xml><?xml version="1.0" encoding="utf-8"?>
<a:theme xmlns:a="http://schemas.openxmlformats.org/drawingml/2006/main" name="Haste">
  <a:themeElements>
    <a:clrScheme name="Hast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t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927</TotalTime>
  <Words>1552</Words>
  <Application>Microsoft Office PowerPoint</Application>
  <PresentationFormat>Widescreen</PresentationFormat>
  <Paragraphs>119</Paragraphs>
  <Slides>23</Slides>
  <Notes>5</Notes>
  <HiddenSlides>0</HiddenSlides>
  <MMClips>0</MMClips>
  <ScaleCrop>false</ScaleCrop>
  <HeadingPairs>
    <vt:vector size="6" baseType="variant">
      <vt:variant>
        <vt:lpstr>Fontes usadas</vt:lpstr>
      </vt:variant>
      <vt:variant>
        <vt:i4>8</vt:i4>
      </vt:variant>
      <vt:variant>
        <vt:lpstr>Tema</vt:lpstr>
      </vt:variant>
      <vt:variant>
        <vt:i4>3</vt:i4>
      </vt:variant>
      <vt:variant>
        <vt:lpstr>Títulos de slides</vt:lpstr>
      </vt:variant>
      <vt:variant>
        <vt:i4>23</vt:i4>
      </vt:variant>
    </vt:vector>
  </HeadingPairs>
  <TitlesOfParts>
    <vt:vector size="34" baseType="lpstr">
      <vt:lpstr>Arial</vt:lpstr>
      <vt:lpstr>Calibri</vt:lpstr>
      <vt:lpstr>Calibri Light</vt:lpstr>
      <vt:lpstr>Century Gothic</vt:lpstr>
      <vt:lpstr>Symbol</vt:lpstr>
      <vt:lpstr>Times New Roman</vt:lpstr>
      <vt:lpstr>Wingdings</vt:lpstr>
      <vt:lpstr>Wingdings 3</vt:lpstr>
      <vt:lpstr>Haste</vt:lpstr>
      <vt:lpstr>1_Tema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CANAIS DE COMUNICAÇÃO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RISCO SANITÁRIO</dc:title>
  <dc:creator>Amparo Bida</dc:creator>
  <cp:lastModifiedBy>Cyntia Veras</cp:lastModifiedBy>
  <cp:revision>63</cp:revision>
  <dcterms:created xsi:type="dcterms:W3CDTF">2017-03-28T19:19:01Z</dcterms:created>
  <dcterms:modified xsi:type="dcterms:W3CDTF">2021-02-17T18:44:11Z</dcterms:modified>
</cp:coreProperties>
</file>