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531" r:id="rId2"/>
    <p:sldId id="700" r:id="rId3"/>
    <p:sldId id="701" r:id="rId4"/>
    <p:sldId id="702" r:id="rId5"/>
    <p:sldId id="703" r:id="rId6"/>
    <p:sldId id="704" r:id="rId7"/>
    <p:sldId id="705" r:id="rId8"/>
    <p:sldId id="706" r:id="rId9"/>
    <p:sldId id="699" r:id="rId10"/>
    <p:sldId id="532" r:id="rId11"/>
    <p:sldId id="261" r:id="rId12"/>
    <p:sldId id="707" r:id="rId13"/>
    <p:sldId id="708" r:id="rId14"/>
    <p:sldId id="709" r:id="rId15"/>
    <p:sldId id="265" r:id="rId16"/>
    <p:sldId id="69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0569" autoAdjust="0"/>
  </p:normalViewPr>
  <p:slideViewPr>
    <p:cSldViewPr snapToGrid="0" snapToObjects="1">
      <p:cViewPr>
        <p:scale>
          <a:sx n="50" d="100"/>
          <a:sy n="50" d="100"/>
        </p:scale>
        <p:origin x="131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08154-43D5-419E-BC52-7F4967287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66C42D-FAB2-4EFE-8A80-903FF8875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82F29-7A3A-488D-B5E1-EA661DB8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BD950C-7E26-4C4F-A658-5E704D9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EFEC22-922C-4056-8B5F-28DA9399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94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5D258-DFF0-4BB1-976F-DDF65189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E5530D-3D9E-4613-BD09-94BA1B39A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DF6FBF-33C6-4171-AE48-1D203C17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8BF129-0944-4B0E-88C4-82979548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0247F4-3006-42FF-B1B9-D80B1028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9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4DAB5A-A6F6-497D-A84D-D70E7974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C3323C-CB57-444E-BA7A-300930AE1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73C19-A98A-41D1-853D-95B7B4D7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846783-F384-4BF9-AD53-3F6E3808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6FF28E-3DF1-4051-BA26-DD2AEF9B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1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969A5-6B16-4547-A377-7A7F4F3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9BDCCD-D966-484C-A5FB-3D180708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1EA35-0BF2-4475-9DF5-23AAC88D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D46C06-B649-4727-8D3B-2C99F156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50E099-A1DD-47D0-8E65-735E75A8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77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AE260-C909-4E84-9984-8827522B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05B76C-E98F-4829-B661-3F2F93356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12B45-F933-45FB-B725-3D45E183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F8000-C70C-4CDA-A45F-CC0813B0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AD0A02-61AA-4B8A-98D3-0415CD25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47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EDF3A-97B5-494A-AAD3-5EE52E96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BD5A2E-976A-4994-8249-2A90C7CAD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474C10-D1CC-47A9-A917-C25438490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502E85-612B-4BC2-BE06-DF56CB0C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82D396-1AED-4939-885A-7552A8BE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920737-2E9C-41A6-AF9A-3D665736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35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04E1-B2C4-475C-8276-A1D4075D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414A47-3DA0-4694-9D56-AB6B6FADD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E747A1-8EBE-4FCA-ADEF-FBA6CED9A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523410-8781-43E2-92BC-DD15B2D5F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7C1D40-A4E4-464A-91B7-B1DB002C4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AD7792-0208-40EB-844D-CE874C9E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796634-5BC8-439C-A424-5A979F5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30600D3-7C54-482F-9924-2B7B4295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4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26885-FC1A-442F-A246-E1BBDA39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7EDE66E-E1E3-408B-A3E3-F1322669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E3AAE8-B27A-4C15-A726-294C3AE1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FE38D2-134E-402D-B229-EFC123B33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9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6A36E6-BDD1-414A-9E36-3567B630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BF9E27-E6C8-4C87-A935-74182C0F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3BCDF2-A981-43E4-98B0-1893182D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7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58763-2157-4BEF-9F80-12D8577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8A0F72-AFF2-4AE1-91B8-33EC9A28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49E577-CE2E-4E33-AAE7-44CBC95B4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432824-812F-4749-BEA4-70283564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756677-F577-4B32-8D4A-5768FA99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6A9F7B-63CB-42BE-97AD-F79D2609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99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F0DB6-6846-421C-893B-6CA31283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98AD474-2C29-4461-B49D-34537C351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64207C-5C53-47DF-A8B2-2C8839D98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4745C2-5182-4DEB-8BF1-63E36B67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3ADEF6-575F-4266-9328-AC5E564E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C6A7AC-C733-4D8D-A494-6A21CC63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37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78832A-CCF1-456C-8CAF-E081F6F2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A0242F-E4EF-4555-BF22-C11E3313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20E86D-935E-4AC3-A1F7-3C740CBD8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896A-AC90-284C-8904-165B63A47D5D}" type="datetimeFigureOut">
              <a:rPr lang="pt-BR" smtClean="0"/>
              <a:t>21/03/2021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1C3FC4-8F30-44B5-A387-4665FAB24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CB6A77-33D0-4C1D-81EC-963D3254B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1A64-7CCC-804A-A9B1-806378C691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8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mailto:visapiaui@yahoo.com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1886" y="1817712"/>
            <a:ext cx="11190513" cy="4495800"/>
          </a:xfrm>
        </p:spPr>
        <p:txBody>
          <a:bodyPr>
            <a:normAutofit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/>
              <a:t>OFICINA DE CAPACITAÇÃO EM CONTROLE, PREVENÇÃO E MONITORAMENTO DE INFECÇÕES RELACIONADAS À ASSISTÊNCIA (IRAS)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Março/2021</a:t>
            </a:r>
          </a:p>
          <a:p>
            <a:pPr marL="320040" indent="-320040" algn="r">
              <a:buNone/>
              <a:defRPr/>
            </a:pP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1" y="207527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64" y="165708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287322" y="1468834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Superintendência de Atenção Primária à Saúde e Municípios – SUPAT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76" y="163769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2512" y="349619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49" y="83390"/>
            <a:ext cx="2051172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73006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50847D5-8272-401A-8B82-7B27B85A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760" y="2110740"/>
            <a:ext cx="8397240" cy="288036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ESTADUAL DE PREVENÇÃO E CONTROLE DE INFECÇÃO RELACIONADA À ASSISTENCIA À SAUDE – PEPCIRAS/PI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2019-2022 </a:t>
            </a:r>
          </a:p>
          <a:p>
            <a:pPr marL="0" indent="0">
              <a:buNone/>
            </a:pPr>
            <a:b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pt-BR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1D78EC-A84F-416B-91BE-490E7C21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3" y="1127760"/>
            <a:ext cx="3154807" cy="435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0">
            <a:extLst>
              <a:ext uri="{FF2B5EF4-FFF2-40B4-BE49-F238E27FC236}">
                <a16:creationId xmlns:a16="http://schemas.microsoft.com/office/drawing/2014/main" id="{12D88CA8-7809-482A-A435-969624B53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061" y="5486470"/>
            <a:ext cx="1095850" cy="110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04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80CF2B-224B-9C45-8D7D-1205201D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08" y="957173"/>
            <a:ext cx="10906224" cy="52166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Específicos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o Sistema Nacional de Vigilância Epidemiológica das IRAS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Fomentar a redução, em âmbito estadual, das Infecções Relacionadas à Assistência à Saúde prioritárias (associadas a dispositivos invasivos e pós-cirúrgicas);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Contribuir para a prevenção e controle da disseminação da resistência antimicrobiana em serviços de saúde;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Investigar casos de surtos e agregados nos serviços de saúde;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Fortalecer o Programa Estadual de Prevenção e Controle de Infecção Relacionada à Assistência à Saúde – PEPCIRAS/PI 2019/2022.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A57457-07A5-477A-B664-1CC7F02B7EDC}"/>
              </a:ext>
            </a:extLst>
          </p:cNvPr>
          <p:cNvSpPr txBox="1"/>
          <p:nvPr/>
        </p:nvSpPr>
        <p:spPr>
          <a:xfrm>
            <a:off x="807720" y="249287"/>
            <a:ext cx="1066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PEPCIRAS: 2019 - 2022</a:t>
            </a:r>
            <a:endParaRPr lang="pt-BR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0">
            <a:extLst>
              <a:ext uri="{FF2B5EF4-FFF2-40B4-BE49-F238E27FC236}">
                <a16:creationId xmlns:a16="http://schemas.microsoft.com/office/drawing/2014/main" id="{0E0B68B6-3E6F-4D15-9B24-D1A170D81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061" y="5486470"/>
            <a:ext cx="1095850" cy="110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03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4881" r="19905" b="16468"/>
          <a:stretch/>
        </p:blipFill>
        <p:spPr bwMode="auto">
          <a:xfrm>
            <a:off x="1465944" y="10580"/>
            <a:ext cx="9819836" cy="63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56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33333" r="20017" b="6250"/>
          <a:stretch/>
        </p:blipFill>
        <p:spPr bwMode="auto">
          <a:xfrm>
            <a:off x="-40444" y="299546"/>
            <a:ext cx="122324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7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Hospitais notificantes  e densidade de Incidência das IRAS por unidade hospitalar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65949"/>
              </p:ext>
            </p:extLst>
          </p:nvPr>
        </p:nvGraphicFramePr>
        <p:xfrm>
          <a:off x="838200" y="1825625"/>
          <a:ext cx="10120088" cy="4807405"/>
        </p:xfrm>
        <a:graphic>
          <a:graphicData uri="http://schemas.openxmlformats.org/drawingml/2006/table">
            <a:tbl>
              <a:tblPr firstRow="1" bandRow="1"/>
              <a:tblGrid>
                <a:gridCol w="253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1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9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Nº hospitais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NH      DI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NH      DI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IPCS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UTI Adulto</a:t>
                      </a:r>
                    </a:p>
                    <a:p>
                      <a:r>
                        <a:rPr lang="pt-BR" dirty="0"/>
                        <a:t>UTI Infantil</a:t>
                      </a:r>
                    </a:p>
                    <a:p>
                      <a:r>
                        <a:rPr lang="pt-BR" dirty="0"/>
                        <a:t>UTI Neonatal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19       8,5</a:t>
                      </a:r>
                    </a:p>
                    <a:p>
                      <a:r>
                        <a:rPr lang="pt-BR" dirty="0"/>
                        <a:t>4          8,7</a:t>
                      </a:r>
                    </a:p>
                    <a:p>
                      <a:r>
                        <a:rPr lang="pt-BR" dirty="0"/>
                        <a:t>7         23,7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18       8,8</a:t>
                      </a:r>
                    </a:p>
                    <a:p>
                      <a:r>
                        <a:rPr lang="pt-BR" dirty="0"/>
                        <a:t>4          4,2</a:t>
                      </a:r>
                    </a:p>
                    <a:p>
                      <a:r>
                        <a:rPr lang="pt-BR" dirty="0"/>
                        <a:t>7         34,8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PAV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UTI Adulto</a:t>
                      </a:r>
                    </a:p>
                    <a:p>
                      <a:r>
                        <a:rPr lang="pt-BR" dirty="0"/>
                        <a:t>UTI Infantil</a:t>
                      </a:r>
                    </a:p>
                    <a:p>
                      <a:r>
                        <a:rPr lang="pt-BR" dirty="0"/>
                        <a:t>UTI Neonatal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19       16,1</a:t>
                      </a:r>
                    </a:p>
                    <a:p>
                      <a:r>
                        <a:rPr lang="pt-BR" dirty="0"/>
                        <a:t>4          12,2</a:t>
                      </a:r>
                    </a:p>
                    <a:p>
                      <a:r>
                        <a:rPr lang="pt-BR" dirty="0"/>
                        <a:t>7          12,2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17       13,2</a:t>
                      </a:r>
                    </a:p>
                    <a:p>
                      <a:r>
                        <a:rPr lang="pt-BR" dirty="0"/>
                        <a:t>4          8,0</a:t>
                      </a:r>
                    </a:p>
                    <a:p>
                      <a:r>
                        <a:rPr lang="pt-BR" dirty="0"/>
                        <a:t>7           2,8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ITU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UTI Adulto</a:t>
                      </a:r>
                    </a:p>
                    <a:p>
                      <a:r>
                        <a:rPr lang="pt-BR" dirty="0"/>
                        <a:t>UTI Infantil</a:t>
                      </a:r>
                    </a:p>
                    <a:p>
                      <a:r>
                        <a:rPr lang="pt-BR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18       8,5</a:t>
                      </a:r>
                    </a:p>
                    <a:p>
                      <a:r>
                        <a:rPr lang="pt-BR" dirty="0"/>
                        <a:t>5          6,5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17        5,9</a:t>
                      </a:r>
                    </a:p>
                    <a:p>
                      <a:r>
                        <a:rPr lang="pt-BR" dirty="0"/>
                        <a:t>4           8,0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9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pt-BR" dirty="0"/>
                        <a:t>Fonte: GVIMS/GGTES/ANVISA/2020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35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50169A-3726-9B4D-85F0-A8E76B8E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5400" dirty="0"/>
              <a:t>Obrigado pela atenção!</a:t>
            </a:r>
          </a:p>
        </p:txBody>
      </p:sp>
    </p:spTree>
    <p:extLst>
      <p:ext uri="{BB962C8B-B14F-4D97-AF65-F5344CB8AC3E}">
        <p14:creationId xmlns:p14="http://schemas.microsoft.com/office/powerpoint/2010/main" val="324439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JAAAABsCAYAAACFFjvaAAAgAElEQVR4Xu19B5Rc1ZXtrpw6V+cstVqtHBASIECAEcEEB4LhY7NszziNw5phxvbY5nuC//rfHhuH9b0GYzM4fScMGMtkEQSDJUtCEkgoh1arc+6u0JXDX/s8vXZ1qarrVXe1aNn1WFrdXfXeDefuc84+55770MXj8TjyV14CM5SALhOAdPe9NsOm84/9JUkg/t2rUk4nD6B5uMqbFhbDZNDh5RPj82Z08w5ARj1wx+oKLCiz4tf7BtFWaceZsQBuWe7EyEQYuzs9uGWZUwTZ5w6hutCMSCyOl46PYU1dAV4+PoaNC4rxdt8EhrwhbGopwdOHRuALx7C82o5yh0mec5gN6HMHJ78vthnxwXWV6B4P4viQH9FYXO65vq0Ur54cx4G+CVzVUoLtp11YWePAa6fG8Z7l5djX7YHdbIDNpMfebq8sbKnNiA9dXAmTXo+nD4/AYtTjPcudMs4nDgxhwBPGVS3F2HZyHFcsKEZFgUlAwc8WV9jx+P4hNJRY4AlGEYzEpF29DrhzdYWMacvBYRm3OpY/trtw++oKkcWzR0bQXGYVeajj6xgLzhng5h2AWpxWfOOWhXjx+BgGPCFc21qKrvGACOXooA/bT7uxrr5ABE1gLXTa8MzhEbgCETx8Vxv+3xsDuPuiCnz/9R5ZuE9eVot/+P1JeY4A+aer6/HjXf0IR+OIxuPy/ef/cArvWeHEzg4PyuxGFFkN0Ot0WFHjwA939OJvL63BE/uH8H9uXoCf7O5HXbEFP93djx/dtRi/f3sEXWMBlNiM+MGOPlkozuFfb2iWcV13FoAX1RfK32/1eOENRvHN9yzEs4dHZeEJjgO9E6gtNmPrsTE0lVrA+0+PBOAPR6Vdu0mPB+9olbH9r62d+Nk9bZNjeaPTg2XVdrzVMwGnw4jVtQUybnV8D2zrQmyOGO28A1CBWS9CvXFJmQibi/XUoRGsaygQbf36y50oshixstYhAKO12t3pxqsnXQIOaqg3FJXFIvh0OshC3P/sady1pgKb20qxtMqOJ/YP4+KGQvm+xxWU5yhoXte3lcliFpgN+OJT7fiXG5pwbNCH6xaXCcDG/BG82e3Fpc1FsBp1eObwqIAgEUD/dE0DvvFSJ/7n9U14vX0cH1hTKeP86e4BdI0H8aF1lbh1uRMH+ydQWWDGmC+C9hE/qovMYnVpeY4P+icBtKGxEP96Q5MA+9E3B/Gu1tLJsew848a4P4IXj40J6N+/slzmrI7v448ex4A3PCdWaN4BiNr3wHtaoNcDu894BEDHh3y4dnEpDDrgP17pmgKgj26oxslhP54/OorrFpfKAvDviWBMft96bBS3rarAl59ux0YuuEmPDY1F4qLMRv3k97vPuHHFwmLFZXR5EYzGsKrGAbq2QDiGB7f34gNrKrC3y4MPrqvCoDcsz14pz8Sxtr4AB/sm8L3XumWhfvI/2sRVvdnjFQv6t5fUyLj+a2cfdp7xiJX65b1Lcf8zp/HeFeXicj50cZWMa8gbhtGgw6lhv7juQ30T4oJHfWH4wzGsqHaIe3uj040711Tgq8914CubG0UJnj0yivUNhTDodZPje/n4OH739vBfB4A4S/Igup+JUGxy0tR0JhaC0TmyxWnES9fBxTsfFxWE3C4QOb9znM3c5p0Fms1k5urZEqtBXMOfOtw4z/idqynlrN0LEkDkG/Tz5DI09/t7vcIJel1BIdomgx5r6hwpo6AjAz4UWAzYcdolbpH3k9QmRlzDE2GxgIx+LAadkGi61h9s70UgEhNXQ1fyq72DIDdhxHf1ohKJgn61b0AWJzH6Y9RGvsPxPXFgGA6zfvL75dUO3LysTCKy1065JIK7rLlI+l9WZRde9OTbw0LS2ebzR0Zx07IyiVJ/uXcQneNzF2FpQdkFCSCa+v+8o1X4yME+H9oqbWgqs8JpNwmZJUllVPL0oVHcsEQJw9UoiAT1Ixuq8Jt9Q7h3fRV+tXfgnIjr6IAP7kBESPE9F1VOWp/3rnBiIhSVVIJBp5PFJTnuGA2g2GaQKIh8qa7EPCX6I2FuKbcJvyF3YRtq9Hf32krhRr5QFD/fMyCc7+831SEaA/7U4cLNy5z4wY5eURY+861tXbhrbQW2Hh0T8v/04VEt6zxn91ywAGLIzrwKiSSF/eENVUJiT48GZHEJqFRRkMsfxTWtJWIFyLFoiUiUEyMuSrtnPCgA+ser6iVfROvwv29eIG0/sqsPf3NJNfZ1e9HitEkKgZaMi1pVaML91zVNif4IQlo9Rkbsu6nUKt8TeAzbaZ2Yn/r7J08qPzfViQWi2ySR/vwf2vGd97ZMRoycJyNF5qC+tU0h7e/UdcEC6JG72yQncmLIjzNjQcTicTy0ow8fXl8lroRugZESFzkxCqJ14nPMHzENwAUiSU6MuBgW37W2UqIfuha6rEg0jje6POh3hyRnZDbo8LsDw2LZmLO6e22FgIRJvdYKO144yuivHF955jQ2tRTjY5fWSCL09XYXllY55HtGUKO+CJx2o7jG+35/ahJAjOyYUCRQ6aJX1hTIM/deXAWzUQdfKAaO84E8gN4p3Tm333QRF12mUa+bjADJi5iEjOQoOCu0GMSFaSXojFKtRj28CVHqOyXFC9ICvVPCyvd7rgRmDKC8MPMSmE4CGXfj8+LLSyAPoDwG5kwCeQs0Z6LNYcO7dwOvvQasXw8cPAjceiuwZw9QUwPs2wfccw8wNgbs2KH8PjIC/PznwOrVwNGjyk+2cfnlwPg4sHQp0NyckwHmAZQTMc5xIx0dwBNPAB4PYLEA5eUKMJYvB7ZtA776VWD7duXfF78IVFYCW7cCx44BRiPgcADV1YDLBZw6BdxxB3DxxTkZ9MwB1N4OfPe7wOLFQCwGDA4CK1YAvb3A2rXAb38LfOpTwJo1ORko2N+3vw0sWQJEo8DQEHD33cAvfgF85jPAY48BN9ygjGG2V6q+qMVdXcDChcDjjwMf/CBw002z7Unb8w8/DLz4InDZZcD+/cBnPwu8+ipgsykW6c47gSefVMDCca5bpwDp5psVS0WgvfIK8OlPA263IkPek4Nr5gDiIr70kqIJRDZB1NioAKisDJiYAFpagNtuy8EwoYCGQqRW0VwzxXv11cBTTykCevllRUAbN86+v+S+WB7Q1AT09wOf+xzABf3whwGnc/Z9ZdtCJKIAhRdlHg4rVindlXh/tn1puH/mADpwQNH8978fGB5W/n3844pmEEjUUgp70yYNw9BwS6r+vvY14JFHlP6efVYBK7Vxttd0c6OV27kT+NjHIMVMGi/dFpfGO9/52+LvLdY8iJkDKLELagK11GD486dzifxU/WmecpY35qivZABdUmpAg02Hw54YFtr1aPfFsMihx0F3DCY90GzTY9dYBJeWGXHMG0WnL44rnAZ4I4rxteiBP41GpQ2WFZWZdGiy67F3PIo6mx4OA6QwLxgD+gNxNNl1KDPrcNwbAxPbLH0tMemkL7aTmGzPKYC0ak7g3XZYn/NltTrZDDSrhrO4Wev8smhy8tbE+SX3s7RAj1urjQKIvmAMVzmNODERQ4VZJ4ve4Yuh2KTD6iI9tg1HccYfw6oiPZxmPWqtOgwF4/heexD31JlxUYlBALWlP4y2AgMKzupxkUkHsx445o3hmCeGFUV6eCKQdnoCcdgMQCAKaYefq1c265LRAmkVcK4ApLW/2S6o+nxyf9Tcu+tM6AvEZaFsBh1ckTgGAnE02/UoMAIvDUVQZNRhWaFh8u/97nM3zKYDUINVh5urTRgOxbC+xAjWJhYZgW6/UqXIxd/visqiu8PA7/vD+EiDSb6biAKVFh2+fjyIayuM8EXjuNJpFMvSE4iJ5Wkr0GM8DPxnexDXVBjR6YthXYkBdVY9HEYdwrE4TvtiYrXYTl/wz9WR5wVA1KC1xQbREn80jodWmPDl4xG85YqKcLlhyME+3hvGSDh16WaqgaZbUC4PvSSbsukhZtsXBUpNOrzpimKhQy9mmX/vHIsg04KmAxA/v6nSiGAsjg2lRmlvJBTHUCiGGqteXMUb41FZgCWFBvl711gUv+09t5h9OgAlKgANRjRJI8iuOGejTnE3/F39jD91KZ5R20n3fbLSpbtvzgHEjj/UYMLqIgM8kTiOeGKiCd5IHOORuEya2lBu1uGHHSEc8abeztYCIE76liojqi06Md/cHbeLBlET47KANO8Og06KzPg3eUWmBZ0OQDOxbqmemQ5AXOzLnQaMh+PiRhbY9XjbE0UNfREUF0bLR35EMLcWGATMnf4YDnui4nL4d6ERsHLiUNpQedNAMIYGm17cFxWOv1PpegMxcZu8Wgv4fRSnfVMVPOcA4iCvPmsinWadWB1eBA9/d4fj4OfDoThc4bj4clolgooTpdmnWGiWXx6K4MBZc68VQHOxoIkA4vyuLDPK+Gg9+4MxWQwqwlDozwrBtR0Nx9Fo0+PVYcWNNdr14jJY8lFq1om1+FV3CK4IMB2ALi4xCBfp8sfFtbRPxFBv02FDqUGsy/dOhXDQE8XfNJqF71BZ6JbGwnH890hUgLG+xICPNipurdMflzZIlFWOw3ESoJwPiTTb3VhmkHXiv2WFemnrNz1TrWfOAeQ06fCpBWYBCiMAIp9kj0Ts5EQMxJPFoGgAf+dk6MooDFqKQqNOTmBwYt88EcJel2Kw0wFosUOPxQV66YeL449CogWCldpEktkdUKwOF4yf/6E/jE1OI/oCMVRb9aiy6ERg1Njf9Skql64/zu/jzWZYz7bNNi4to3VlhBKBWa+TqGZpIaOguBDWN10xROJxVFqUiIc6zAXj9bVjQQHadABqsetl8bmQ5FnkP5TlxjKjjPuHZ0Iiwy8uski09GRfGCuKDGKBR0NxPNkXEeAxciPwjDqlDSoneVOxUSe/PzMQxh21JpzwxtDi0Mv95RYdto8wWqPyA/9xcmq9dc4BlMoCqP54NtYh3YJuKDHglmqFFNJ8c5IEFLWP/6hVtHgMdWkhCJZfdYcFsCSGBDIJ8OICA14YDOPhM4qGZWPxcj2/TMFBuv74OT2UegKIrq/RrjvH7XB+qXjTdOuTyK8S75sTANHMX1JqFF7D3MMhd0zMar3tXBN+wB0V7SD5ZBjJBVfNfiK5zWZBpxOE1sVO1x+1khaBmkySfsYXE+tH5karQB7Cv+0Gnbhj5mw4H4KZmp5sDX/bowQOWkl04tzopuqtOnFtdKlqroiUoMCoE2XhfAeCSlTISI1egb+PheIIxZUcEmnE0kI9XhuOCP+h9SI/onfIdM0JgIqNwCebzWI+OQQSPF7l5nNNON0J7z01ERPzn2j2E8ntTAF0eZlBLBAXnn6fJJ2cINOVrj+61ttqTDjqjYmbthuVCJLg3zkaxXWVijXkjEnS6Z4oB86LvSZbQzVwyBZAqox3jEaxqsggoTrDbMqR/+qsyt8EEpXykDsqlon9uyNxdPjiILciAV9drOSDHuoIiWsnMB/sCM1YTulkm1UeSKumZ1pI9fuZAuiOWiNa7IqgaAW4oHvGkwPhc0cxXX+5mltiO9kCiNzq75rNwhm90TjMOqUmW7UqVFoCma6HvI/WkIrji0BcNq1eAfkUQR5SrOSW/ohYUH5PspwuIp5zF8YObq4yijkkUX5tJCImneE1B0xSxihkbbFezCtdnUWv5IMYBTA8Tc4JzRRAif5eK1i1cKAmmw7XlBsFmCTMJO50ZySxjG4YDfGitleaFUtEi0Qry7D5932RKfmcbAGULV+ZjjepOaSZnJ6eExfGwd7bYBKCyr2Wx3vC6PDHcEWZQf5+biCCTU6D5BaYhxkMxgVotVYCSjGpP0rKCc0GQNkAR6vFW1mol6xttz8mSVICg9yDsCEHYna62qpDj5/7VUq4X2nWw2pQrMLXTwQluZmqv2QSTVdDi0NXxIw2LQYVka6KkZlwsDiE85BLqlYocX+M+R9GVgfdUawtMaA3EJdoi3tmRz2KSycBJz+iq2e+rMmmn9wDU/tO5kZzAqCZLFjiM6m0Zb4BKNUcZ+Pa0lkguwH4UqtlMhnKRaUrJr+hS2IYT37FhSeJ5z+V2yTujxG4VFIGMrz3d71h9AcVHkTgsU2mQFYX68WS/qI7jA/WmwRATF4yCGLfydxoXgIo1eJcCACajeJMB6CPN5nFetDaMZ/ljzEZGRcrwmTfswMRXFamJBUHQ3/mNon7Y4oF0U9alq1DEbH8H2k0SeKQ9IFEnEBjtMikIV1xgMCx/7nvZG6UB1CaVX8nAZvswrTuVzFCJFAYfmeb50kH/kx95wF0AQBoNpZtrp/NKYDmerDJ7WfK2M5mPNkIZjb9pHp2LueV67FmI6eMeaBcDy5Te3Mp6GwEk2mc2X4/l/PKdiyZ7s9GTvMOQJkmd6F+f0ECKBAArNZpRZ4H0IWKyPMx7n/7N+Daa4Err0zbWx5A52MhLtQ+Pv954KGHgOeeSwui1AC6/XblCGz++uuWwIkTymFKnmxNA6LUAOLRWJ78zF95CagSSAOiPIDyENEuAYKIL3BYtWrymTyAtIsvf+f73gc8+ihgNucBlEdDlhJIAR62kNoC/fGPyqH9/PXXLYEf/EB560ka8KQH0F+32PKzVyXAMJ7vE0pyW4kCyueB8nBJLwG+ModJxATOk3xzRgDpfvT5ORNx/BMPnNP2+e5vzib3V9JwzgHE/0VAudWB4cCEFIRPd+UCQOe7P7vRBJvBhJFg5jeRJM5vLhVjLrCqZZ6cX0YAGR/+AhYVleO0ZxQLCsuwua4V3kgIZRY7AtEwhvwTsBqM8EXCKDJb8MZQF66uaZH7K20FeLbzKAYDyv9jNPlKBaDE/poLS3F9fRsmwiGUWe04Pj6EpsJSRGIxHHcNocpWgNGgD20llWh3j6DCWoDX+9txbV2r3GPU6/Hk6YOT/acDLEHYWlSORcXlWFjkhDccBM+1+iIhOExmeanD4bEBtJVUoM/nRq29GMFYRMZ1yj2CTTULMRb0wWIwTplvMoAcRrPIzKQ34P3NK+R/2zARCaGpoBQDfq/IMRqPSZ9UwDeHe3FZVRNKLTYM+hUZhmNR6Z//n9bX+0+j2laIxSUVGA34UGi2wBMKShulFjv8kTBY0d3pHUeF1QGDXi9jbveM4JLKRmzpOIRLK5vkf1rHNvkc5em0OOQnx6vO8+nOw+cYBE0Asj3yJbyrdhH+u68dy8uqcUN9G+odxej1uWUyBp0ennAQ40G/TKDTO4YrqhdgLOhHKBrF46cPCJi0AiixPwLjpsYlaHCUoHvChbdGenBz4zL0TLiwZ6hLAB2Jx7C4uEL6C0Yj2NZ7Ejc0tMGsNwjIv33gNXR4x6T7dADiwl1buwh1jmIBkN1oxt7hbjgtdplrj8+tAKi4QhaBi0YB89+hsf5JkBMQifNNBtDKsmp0e12IIY57W9eJ/NhnkckqbVGOnAMB5Q4HBJxUkgWFTrzSewIjAZ+AnPPmc787/bYo6dKSSgG81WiENxySdjkndyiAQDQCnU43ZczHxodw24KVeOToLvlpNhgRiUVhM5pEjlQEzp1GQZ3nT469gVBs6tEpTQDSanrLLQ6UWKyC9uSO0plYrS6s1GwTTU1ut8ZeKAIfDfo1WXGt/aVqTA8dFhSVoWuG80uWY7HZKhYilawIfrqQ8VBAhsK+CbpMV/J9qcZMYPijYQHHbK+sAUSk04UR1ZxgOMaTpwYMBbxwGC3whAOiEQRRidmGl3qOizWgZvJ/IkuTORSYmBx3pgVdVOTEdfWLxbqxXU6abdG8pzKpmQSSqb93NywRjS8yWzHg84jbtBpM4i4J1r1D3XhzpDdTNynnlwwgujC6jBp7EV7oOiZyojIQWLTYlB8tAufL/w6NDgi35O+0Pnxmc33rpGy39Z4Sy8/14D20/nye1iQai8ma0Yo2FpQIgCjPPUPdMt8qW6Hcy/4JaMq3wGgBKQTXki51S8fBSUCrE8waQPSbF5XXidti4/S3dGsnXcMwGwwyaP6kGS0wmfFyz0m5P5U7mc6lqANcXFyOTy+7XHz2SGBCXFKBySJmNZVJzbSymQC0orRaXBY5DYVJIPX7PNg33I2LKxqwf6QXz3cfy9RNRgDRov7DyitFAQmKR0+9hcurm9HhGZOfVBjyN7oa8h/O+cBoHzZUNEx55l11iyZl+9Pje4RqECBUUgKRSk4rx35GghM4NDYgbfAioMhXuU5XVi+Ue2nJbQbjJH+lK6cbJDWhu9wxcGbK3LMGkGbJabwx04JmY761dKmlv1TtJLsULX0lK0g6KqDVPSX2OZNnsnX3WvrIGkAkd0S5NxIUE0e/TJ9Ki0SzSPJGK6R+TvPntNqnREKJgsi0oOzv2rpFElE5rQ6JjkjSzXojFhaVCakkcaSGMZJyh4KiUekiv0z9baxqQrWtSKwrSTtdKIls18S4EHXVpXAcjKSmizCnAxCtw90ta6ZEimyb9IBcj9aPLoyuc/tAh1a8nvf7sgYQTTwXlAtWaLLIojFcpLmlUPl7j9eF2oIi7BrolKiCIfV3EiKhbADEqOXa2lZZrFpHkfhmWgNyhNXOWnEvjEjo0vgdzTJDz3SRXyYA3bFgFVY7ayQK6/CMorW4Qg72nXAPS2REHqdGNgT1dBHmdACi0n1q2WVTXDvd1DW1LcIzGHJTGU+7R/FK38lpCS9dD60FUyvTXTO1otO1mTWAqJEExIGRPrScDXdJnClwaikt0cLCMgl1yY+48AxzSdhIoJMjiUwLykWjUNkuw1rmJ9h3a0k5QtHIFMIeiikE0KjTi68nZ0i+MvU3ly6TLkzNAxEs72teIQDiP6YimGtijom5NKPeIDmvZMJL8syUBnNAu4e6sKqsRpSHPImWn/NnSmD3UKcoOFMSVPJisw1Dfu9k2oChOq9+vwdlFpv8Thnz+Re7j2tKkqoKkjGRmOi7VVLb73cL+eP/nZiToQD6fB6UmK0SbDIHwQnwdyWisOL7B7efk1DMtKCqBSqx2GTyFDbNO6OjRMLOvmgBq+1FmAgHcWR8EI8c3Z01YBll0rLRxfROuMXqMefESIkCPuUeloiFF5XmpHtYQHHGO5YRsJSjmgeixf7I4vWSFFUTe8tLqyVKYgRFgB0dH5xCeJmX4jjUHNDTZw5jZVkNYvEY2j2jYhmXlFRK1EVyTCCR99D1E2C01nTvHDdBxznSavOi61cSpnE81r4fXRPa3qqftQXKpKFaiFc2LizXTn06wHLsH2q9CFxILiIF3lxYhtOeEdFgui8mMt9Vyyx3FMFYVLLfDQUlkhvKBFit+TTOOVvCq1VO2a5PpnazBlCB0YzbF64SbSfSqfkUHjWV+QrufTHc5pYCtwF4D3kJtWmmLiXTJLL5PpPFS25rtgLXuhdGi828EDPG5DR0/7TqzBMxw0wg0wXxb7oZEmy6H1rkVNQgG5nM5t6sAbS+ogEfWLhacgqlZrvsk3Cy1E5OnPs1dC+coJJ/iEoOgfmMTBo6m4nM5tlEy0AXRl6h7hkR+IzIGgtKlf0xnU5cjtYkZiYAMYnHQINckVsbdCHcvjk42o/FwvP4/kO+LZ9bDMpeVyASAV06x0Hel4oazEYe2TybNYCyaVzLvaksgpbncnmPCiDVhZFXqPs/zNTe2rRMwEPuQ5LLMFtrEjMTgHI5j8S2GOWRKGvZ/pjNGLIGkOrCaE4ZWXGDlUxfTf/TnZFck1yuKqsVAl3nKDpnC0Md9HwCUDpBzsaNaQUQCS1dGC03F52WqGfCLdGUUlkQhV6nFzLMzdgyqw3curi+frEMm2BhWoFUghQicVuJaQGL3ihtvZXFNowWYGUNILqwu1pWT+60b+1W9nDIf0gmSSqZ5COA1jhrJbQnkLLJA2kZeC7vSXRhV1YvQLW9UOZDF7y0tEr2kZjQIw9xhfzyHfNdjLye6Twy7VAyAUh1YYzkGJWtr2yQxCWTpeyH3IipDLo5uq03Brsmc2s/PrZb3B6fZYqD7o5lHcnbSuPBgHAnRmYv9ZzIpeikuiGrMD5V76qGzkRT55sFuq15pVhWhte9Ey5xV2ucdVIiwtC71l4k4OHCMtf0yxP7pnUTmQCU09XU0Fiuk4lZA0jdyqBlYU0MSR0JHrkBBUsSzc1IpuVJBJ/qPKxZQzXMf05uSeRA3ESlC2YYTffLQjpXKCAv8t4x0IFLKpsEWNTmy6sXyDYO81LcxuG2BiOnxCsbAL23abmAlHketS6Im7mMZlU31Vpcjnb3KF7oPobbF6yUsVH+XAc1aKHcqQBcK5JzVjBYDAZxgbRsdJPM+dBicR35/Ms9J/CBltUpi/CmE3rWAFK3MjgwAoZRCgdKIZ5wD0k29ZamZRJ9/WngTFYaOifo0NBoogvjXhSrB+odJbLzvqGyUaIf5oQ6vKNSLsEF2TXYiUprgVgrZnq5tfP9Q3+UlMVMAKTuzrN0hNUMOwfOCDgIaFpB1aUy2uXis7RjY3WT7AUy+t0/0qcUnhWViQtkpMbn1pbXISAAMkoh2qHRfnGFbIcVjPzJrPcvTuxVCstSFOHlFEAa1iOrW+abC0se/Ezc8kwAlJXQ5tHNWVsg5km4B8Y9GUkSRiKS3ifySZ6prdnkSuYbgG5uXDq518StGUY1NPWReFQCB7pnajgtsJYEXjYubElJhfAt8itaHNKAP/aflhooVjTQtbL+XK1nZkHZxqpm2argxi+tCV0eqyS41cRtD16sLaLLU6sbc4m/rAFUZy+SXWSaRw6QgnxzuEcmyYlzDyebXMl8AhCtzb2L103uNdGFMSqjm6bbIhdhykIt9tKSwNMKIGb0GVFRKelGCB7KlNEs6QGBS47DkyBqPfN/Hd0l1ZpUaI5JLYBjppqAYvKT4T/3I+lyGTFnOiWTLbiyBlC2HWS6fz4BKNNYZ/K9VgDNpG31GebmyL2SCbz6fS5roJPHmTWAEssrqJE0mYwYqC3M3tJ8MifBz5iPYPrQrtEAAArHSURBVK6E2nPSPZJSRvMFQCTCjLiWl1aJe6bWUuNJaJkcZXTUWlQhwQHnR20vNFnliA6JLC0HSz6nK1eZbjNVLTCjG2KFw2DAAz30qLAp5+tolfgdrQt33RnAPN91VEpROTbmqGiF1FMZLHXh54zYUpWEMMpk4pFuWeu2TKoFzBpAieUVzJZyz4gc4YRrSEJJVu3x4uAYIr7edxrrKurxs+N75jWAEo/1jIX8WFZSJREWuQhLQ9TCcybkWGVJbeeis2SCyUVGMv/34OtytisbEq0mEhlK37dyk1QBMMymy+GWCs9rEUCsgyI14IJzb04dF9eDffP58ZBfeBIjRo6NCq3WUXNMtFJqSQgNAZVhprXl6hyzBtBsTG06BOe6zWzb01JmMdNobC5cmNaxzFVJSLKCZJWJTjzWoxI+Ej1WyTGZxtwPr2tqF2XcB+N988WFqUKZTUEZNZoFXYnRmVYA0WLcs2jt5JFp7l0x8iMVOOEaBvNvtPDMs9E10Y0xgJnp8aZslSzd/VlbIPVYD6MGgoZcgWaRySwmw2j+WYrJBFimfbD5BqDZFJSxapG8iBFRYnSmFUAsK71/7Wapr6KLpKukW2WlIfkPgUkOxOQi+RopAvnQbF3QbIGUNYC0dEhtogalOw+fjiNoaXsu7pnOhWVyF5leQKAVQNnMSy0XTjygmc3zubw3awCRXF5Xr7y4gABRyR2jBSYSqSUsdOLeEU0sTS1T7yR/1KTkYvf55MIIlsS9MJ79J6HlxTmwhOW5s5EP3RV37ZNftJAc0WgFEC0PqxzUE7xM0DJ56I9EJCnIo0bcx2KfJMMMzeneSBu4BrsGz0i9Enfj6dYYFTOpq1YO8GQJn2MVI/uiknO7ZH+KgwfZACxrANGFqeeZyPrVInfuBRFEPDHBiVPwjNBYakDzzuw0SV1yZeJ8AhAFl7gXxhIORpUHRnulrJQ78YzIGPlwYZRN1qkvLUguNMsEoMQoTD3mw8wywcIokLU/9QXFwn2YNmGf7JsJW3Ih9aABx0VOSg7HU8GMigk2tXKAiVC2R+UW6oA49g334Lft+7PByzn3Zg2gWfWW4uH5BqBU86NlYlEcLZKaydX6ooVMAFL7o0W4c+Gqs6dcDOjxuYQGMGSnotKyD/q8kj6osBUI36JVUXbauQPAc2wK6HJlXbSstSYAaWnoQr4nkQOxHogaz4vHesg3BvweqVOm9nMhuXD8yQXjYk23J6YVQCTRn1l+uZTIqDkeWmz1CA4/Ix3ga1h47o1A4tiYyOWuuhTf63RSIZAr66JlTfMA4mtqz77Cj1blo23rcWNDm4CDHIP/6DpYh0PzX+soRrd3XD7ngqU776YKXyuA0lm+ua5p1gKS6e7JAygBQLMVZqrnkwGU/IayYDQq9c20bsxqM/gggebrctQXTyn7XFF5FUviydTX+tqlFovbLSrZJyciN2Jb6tvGmKkmcaYi0HIyoFlY6JQ0C62pekyIbpHPcguHFo4ckJyXWyvMQb3ae+qco1l5AJ1nACW/oYxWjbyFFo25HkZQXGwCitcqZw2OjA0I13lzpGfKyVSWc7A9npilK90/2itulwcjWVvNvUjyJ5JqcimVgBMgfFUNy0KYhlCPCbEYn/dyr4/7lwQMj1/zJRPcjvrmW9uwZ7h7ip7kAXSeAaTVymXKP2ltZ67vywPoHQIQrQzdAzc/aYFoLVhzzSiP+SC6DdYE0SXRtWztVt70ppanMiJk5EUXyLPxrFPiM3NxdCfPgTKooZbN1JlqcjoSTZfzyaWXKi/WlLeqxnF4rB82o1lIPN0SX1rB6Ituhe6JZ8DobuiK+BzdEvNvfNkoc0fMU3FbKddHd/IAmunq5/i5ZKDO1k3N9vlcTC/vwnIhRY1tpHs/EK0NL5YJ0+owhcAsMovz5BiOxSaujltDLBRTt5D+NNAhtej8nEVvjMgYRdGaqe8EYq6IJbksP6bVYnEZyTEjL1ZMMFLjdoz6rmu6QZJoHuVmxPd4+4Fp3xWUB5DGxc/FbeneD8TwWg2dlX1EZduEi8yTvuRC/JtJRfIhdQuJ2xcECs+qqSU1BAm/ZxhP8NBVckuJe5eM9Ji1Zg07K0V5gIBR2IDPKwVs3OPk97z4viCClqdfmZg8MjaYsmR2EkCsLky8zrh64I0FsLy0RT5++uQ23LLomin3cKL5S7sE0nGtXJ8W1T6i6e/U4iLTAujNvsMYibqxuf5S6eXrOx7Clzd+Kg+gWaxOIoDU3Xd5/e7Z3XOehKUbo2XgwUEmGJPfqz2L7ufk0SkAisdj8Hn7EJ5ox+DQC4j6t6Ottg36ik/g63t24583fkIGwd0gWp/vfOdtrFnjlM8OHRpDS0sRqqps6OvzIRiMoqjIjCuuqMZjj7VjdDSA2lqHfB+LxREIRGE06lFUZMLwcEB+5+fr11egokIpofhLuxIBpL5kk/ta6mlTRlvM/m6qXigbt3Qh6V5KMV9kMwVAw0Mn8aOjW7lTiEg0ijuXvRt14VOI9/8Lfu1uwajhChn3VU0bcHnDOnzuc9sFSGVlFvT3+1BX50BBgUlKDyYmwujs9OL++9di585BPP98l9zrdFqwbl0Furq8mJiIyLO9vRMYGPAL2G69tQnV1fb5Ip+cjmMu0wU5HWgWjU0BUCwaht5gksejEQ8Gh/346sMv4FufvQV67xYUN3xkStPhcAwvvtiDxsYCLF9eCr1e4UTRaAwGg2JR1M/Uz1XexM/V+/hd8r3p5rB//3643e4spjh/bt10ZMv8GUyORjLVhbHC+SyXdnX+GDqjAQ/81IWv/OMnYbVaJruMhCdgNNnw4INHsWRJiVievXuH4fGE0dDgEHdEi+TzRVBaakFlpQ3FxWZxbQQdrdRFF5XjwQcPCfBsNqNsIvK5kyfdqKuzw+uNwGjUyXfV1TasX18p/e/Zswcul7Y3iOZIRvlmkiTQ1taG+vr6yU/lVAajsGA4hAd2PUKSgyHvEO60bMGlDWUwVH0W923fifKCJkTCXlxduwJXLb4RX/jCLnFVd93Vgn37hgUA5DoEjsNhQigUFa7T0FBw1jLF5f4zZ7z4whdWY8uWDoyMBNDb68OiRUVwOq1wu0PSzrFj47jssiq5l9e///s6sWr5a/YSiERi6OjwYNEipe4p08X7uQ7kuKmuSQAlfskobDjqxqU2B2KeHXi54xVcu+RjsBavgcWmHB5MFca/9dawAOKGG+rl+2QXluja6MISXZrqyvhTfU6ra8skhL/E7ymbF17owpEj42LZrVYDTCY97HYjRkeDwiWvvLIav/nNKfnO5QoJ3SBH5e8MdFpbi3HihAvXX18vnuHRR0+JqNhOTY1dfq5d68QjjxyDw2FEYaEJ9923aoo40wJoJOrB5vpL5OZv7PghvrTxk1MfzOeB3nFcPvnkafz616ewdGkJ2tvdAoKNG6vw1FOdWLmyTCjGz352XL5vbi6ExWLAkSNjAo7+fj+83rAENPQiJSVmvPJKr3xWXm5FW1sJjh4dx+bNddi6tRvj4yHceGM9br994fQAGhoKIBDxwx+OoKKwCAaDDse7u7GsuVHILgeZzgK94xLND+AcCaSz4skegBz1iSfahW8ynZLoPVTvkPyZ4EDlQPzD7w/jscfeQlV1IcIhPwLBOFoX1aC9fRgNDUUYG3Nj82blhdj5THQerZTA/wcCWnJDUSnlX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15080" r="15332" b="5079"/>
          <a:stretch/>
        </p:blipFill>
        <p:spPr bwMode="auto">
          <a:xfrm>
            <a:off x="-63500" y="7937"/>
            <a:ext cx="12192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t="13889" r="14884" b="4563"/>
          <a:stretch/>
        </p:blipFill>
        <p:spPr bwMode="auto">
          <a:xfrm>
            <a:off x="1" y="-96844"/>
            <a:ext cx="12192000" cy="705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23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t="16707" r="5443" b="23116"/>
          <a:stretch/>
        </p:blipFill>
        <p:spPr bwMode="auto">
          <a:xfrm>
            <a:off x="38100" y="609600"/>
            <a:ext cx="12153900" cy="515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22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15674" r="3507" b="17662"/>
          <a:stretch/>
        </p:blipFill>
        <p:spPr bwMode="auto">
          <a:xfrm>
            <a:off x="783772" y="174286"/>
            <a:ext cx="10727287" cy="558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5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15674" r="3953" b="14286"/>
          <a:stretch/>
        </p:blipFill>
        <p:spPr bwMode="auto">
          <a:xfrm>
            <a:off x="1204684" y="522514"/>
            <a:ext cx="9274629" cy="51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1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24604" r="5201" b="34846"/>
          <a:stretch/>
        </p:blipFill>
        <p:spPr bwMode="auto">
          <a:xfrm>
            <a:off x="252248" y="102716"/>
            <a:ext cx="12041352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1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t="13889" r="14901" b="4364"/>
          <a:stretch/>
        </p:blipFill>
        <p:spPr bwMode="auto">
          <a:xfrm>
            <a:off x="519837" y="203200"/>
            <a:ext cx="11294791" cy="64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02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t="13655" r="21289" b="5103"/>
          <a:stretch/>
        </p:blipFill>
        <p:spPr bwMode="auto">
          <a:xfrm>
            <a:off x="2180494" y="1"/>
            <a:ext cx="7239278" cy="672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457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312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Hospitais notificantes  e densidade de Incidência das IRAS por unidade hospitalar</vt:lpstr>
      <vt:lpstr>Apresentação do PowerPoint</vt:lpstr>
      <vt:lpstr>CANAIS DE COMUNICAÇÃO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Lafaette Leite Barroso</cp:lastModifiedBy>
  <cp:revision>42</cp:revision>
  <dcterms:created xsi:type="dcterms:W3CDTF">2021-01-14T17:58:50Z</dcterms:created>
  <dcterms:modified xsi:type="dcterms:W3CDTF">2021-03-22T01:02:33Z</dcterms:modified>
</cp:coreProperties>
</file>