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306" r:id="rId2"/>
    <p:sldId id="296" r:id="rId3"/>
    <p:sldId id="295" r:id="rId4"/>
    <p:sldId id="266" r:id="rId5"/>
    <p:sldId id="257" r:id="rId6"/>
    <p:sldId id="287" r:id="rId7"/>
    <p:sldId id="259" r:id="rId8"/>
    <p:sldId id="263" r:id="rId9"/>
    <p:sldId id="267" r:id="rId10"/>
    <p:sldId id="268" r:id="rId11"/>
    <p:sldId id="269" r:id="rId12"/>
    <p:sldId id="270" r:id="rId13"/>
    <p:sldId id="271" r:id="rId14"/>
    <p:sldId id="305" r:id="rId15"/>
    <p:sldId id="272" r:id="rId16"/>
    <p:sldId id="291" r:id="rId17"/>
    <p:sldId id="278" r:id="rId18"/>
    <p:sldId id="273" r:id="rId19"/>
    <p:sldId id="307" r:id="rId20"/>
    <p:sldId id="308" r:id="rId21"/>
    <p:sldId id="309" r:id="rId22"/>
    <p:sldId id="274" r:id="rId23"/>
    <p:sldId id="275" r:id="rId24"/>
    <p:sldId id="276" r:id="rId25"/>
    <p:sldId id="292" r:id="rId26"/>
    <p:sldId id="277" r:id="rId27"/>
    <p:sldId id="280" r:id="rId28"/>
    <p:sldId id="281" r:id="rId29"/>
    <p:sldId id="279" r:id="rId30"/>
    <p:sldId id="303" r:id="rId31"/>
    <p:sldId id="299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42ECB-68F3-481E-B472-86ACF7F2E268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6BA449-EAF6-4E5F-8F36-F4E3467C54F5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Fonte</a:t>
          </a:r>
        </a:p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(reservatório)</a:t>
          </a:r>
        </a:p>
      </dgm:t>
    </dgm:pt>
    <dgm:pt modelId="{6617134D-FB52-40AA-97B9-6EF911D60C21}" type="parTrans" cxnId="{2FEBD1FB-27A5-4BA9-B8B7-672BFF7500B7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39575-0D07-4C0B-B739-FC10AF2541C3}" type="sibTrans" cxnId="{2FEBD1FB-27A5-4BA9-B8B7-672BFF7500B7}">
      <dgm:prSet/>
      <dgm:spPr/>
      <dgm:t>
        <a:bodyPr/>
        <a:lstStyle/>
        <a:p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2E295-1460-46E9-A7C6-B96989D986F7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Agente infeccioso</a:t>
          </a:r>
        </a:p>
      </dgm:t>
    </dgm:pt>
    <dgm:pt modelId="{80092D02-BBBB-405E-BE92-B4D628D10A3A}" type="parTrans" cxnId="{4D386A49-AC92-42D1-8BE5-8F296A9A3791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8B9A4-1B9B-42C2-94D3-ABF7AC2EAD47}" type="sibTrans" cxnId="{4D386A49-AC92-42D1-8BE5-8F296A9A3791}">
      <dgm:prSet/>
      <dgm:spPr/>
      <dgm:t>
        <a:bodyPr/>
        <a:lstStyle/>
        <a:p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FECA1-0F0E-4DAC-A7A6-10B07DC4E674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Hospedeiro</a:t>
          </a:r>
        </a:p>
      </dgm:t>
    </dgm:pt>
    <dgm:pt modelId="{32D10B67-A55F-4900-B357-FB7C37207DDC}" type="parTrans" cxnId="{954668F8-5110-44E6-BB4F-ACDEEB068E6C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1F726-CA9F-44E5-BC7A-F304D87D1814}" type="sibTrans" cxnId="{954668F8-5110-44E6-BB4F-ACDEEB068E6C}">
      <dgm:prSet/>
      <dgm:spPr/>
      <dgm:t>
        <a:bodyPr/>
        <a:lstStyle/>
        <a:p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D7B87-C99A-4BA6-88F3-B3F2F420F50E}" type="pres">
      <dgm:prSet presAssocID="{9B442ECB-68F3-481E-B472-86ACF7F2E268}" presName="cycle" presStyleCnt="0">
        <dgm:presLayoutVars>
          <dgm:dir/>
          <dgm:resizeHandles val="exact"/>
        </dgm:presLayoutVars>
      </dgm:prSet>
      <dgm:spPr/>
    </dgm:pt>
    <dgm:pt modelId="{FB2C1112-35F8-4918-8E93-C20CDC90A591}" type="pres">
      <dgm:prSet presAssocID="{2B6BA449-EAF6-4E5F-8F36-F4E3467C54F5}" presName="node" presStyleLbl="node1" presStyleIdx="0" presStyleCnt="3" custScaleX="170529">
        <dgm:presLayoutVars>
          <dgm:bulletEnabled val="1"/>
        </dgm:presLayoutVars>
      </dgm:prSet>
      <dgm:spPr/>
    </dgm:pt>
    <dgm:pt modelId="{2C30EC0E-24F1-46AF-AF0C-3C7C46A7974B}" type="pres">
      <dgm:prSet presAssocID="{F9939575-0D07-4C0B-B739-FC10AF2541C3}" presName="sibTrans" presStyleLbl="sibTrans2D1" presStyleIdx="0" presStyleCnt="3"/>
      <dgm:spPr/>
    </dgm:pt>
    <dgm:pt modelId="{73C8C556-2668-4503-9FFA-1BDA4AB2F380}" type="pres">
      <dgm:prSet presAssocID="{F9939575-0D07-4C0B-B739-FC10AF2541C3}" presName="connectorText" presStyleLbl="sibTrans2D1" presStyleIdx="0" presStyleCnt="3"/>
      <dgm:spPr/>
    </dgm:pt>
    <dgm:pt modelId="{1E4841F7-E4D9-454B-893D-9A11CCDEC32A}" type="pres">
      <dgm:prSet presAssocID="{C232E295-1460-46E9-A7C6-B96989D986F7}" presName="node" presStyleLbl="node1" presStyleIdx="1" presStyleCnt="3" custScaleX="165400" custRadScaleRad="178585" custRadScaleInc="-19332">
        <dgm:presLayoutVars>
          <dgm:bulletEnabled val="1"/>
        </dgm:presLayoutVars>
      </dgm:prSet>
      <dgm:spPr/>
    </dgm:pt>
    <dgm:pt modelId="{C77A3ED5-B189-4340-A788-F82C64D2E63F}" type="pres">
      <dgm:prSet presAssocID="{E7B8B9A4-1B9B-42C2-94D3-ABF7AC2EAD47}" presName="sibTrans" presStyleLbl="sibTrans2D1" presStyleIdx="1" presStyleCnt="3"/>
      <dgm:spPr/>
    </dgm:pt>
    <dgm:pt modelId="{E9BC05B7-AB1A-45A6-84BF-9A38EE3A13B1}" type="pres">
      <dgm:prSet presAssocID="{E7B8B9A4-1B9B-42C2-94D3-ABF7AC2EAD47}" presName="connectorText" presStyleLbl="sibTrans2D1" presStyleIdx="1" presStyleCnt="3"/>
      <dgm:spPr/>
    </dgm:pt>
    <dgm:pt modelId="{07D9E242-81C8-4681-9973-AA02E8CBB894}" type="pres">
      <dgm:prSet presAssocID="{83EFECA1-0F0E-4DAC-A7A6-10B07DC4E674}" presName="node" presStyleLbl="node1" presStyleIdx="2" presStyleCnt="3" custScaleX="158078" custRadScaleRad="139219" custRadScaleInc="14334">
        <dgm:presLayoutVars>
          <dgm:bulletEnabled val="1"/>
        </dgm:presLayoutVars>
      </dgm:prSet>
      <dgm:spPr/>
    </dgm:pt>
    <dgm:pt modelId="{335CE185-B4F1-4378-95FA-F68CB515E33B}" type="pres">
      <dgm:prSet presAssocID="{F0D1F726-CA9F-44E5-BC7A-F304D87D1814}" presName="sibTrans" presStyleLbl="sibTrans2D1" presStyleIdx="2" presStyleCnt="3"/>
      <dgm:spPr/>
    </dgm:pt>
    <dgm:pt modelId="{E71CC455-EDBD-4D65-937B-270BB2729E82}" type="pres">
      <dgm:prSet presAssocID="{F0D1F726-CA9F-44E5-BC7A-F304D87D1814}" presName="connectorText" presStyleLbl="sibTrans2D1" presStyleIdx="2" presStyleCnt="3"/>
      <dgm:spPr/>
    </dgm:pt>
  </dgm:ptLst>
  <dgm:cxnLst>
    <dgm:cxn modelId="{21BCAA0E-AF2F-4E71-AF93-E3C57553F74B}" type="presOf" srcId="{E7B8B9A4-1B9B-42C2-94D3-ABF7AC2EAD47}" destId="{C77A3ED5-B189-4340-A788-F82C64D2E63F}" srcOrd="0" destOrd="0" presId="urn:microsoft.com/office/officeart/2005/8/layout/cycle2"/>
    <dgm:cxn modelId="{E475ED15-EE64-4029-B47D-8272A069B6B1}" type="presOf" srcId="{F9939575-0D07-4C0B-B739-FC10AF2541C3}" destId="{2C30EC0E-24F1-46AF-AF0C-3C7C46A7974B}" srcOrd="0" destOrd="0" presId="urn:microsoft.com/office/officeart/2005/8/layout/cycle2"/>
    <dgm:cxn modelId="{088AF926-D3D4-46C8-864B-E66F5564FD79}" type="presOf" srcId="{83EFECA1-0F0E-4DAC-A7A6-10B07DC4E674}" destId="{07D9E242-81C8-4681-9973-AA02E8CBB894}" srcOrd="0" destOrd="0" presId="urn:microsoft.com/office/officeart/2005/8/layout/cycle2"/>
    <dgm:cxn modelId="{C6EF472B-2656-47CE-B3C4-D520783C20E1}" type="presOf" srcId="{F0D1F726-CA9F-44E5-BC7A-F304D87D1814}" destId="{335CE185-B4F1-4378-95FA-F68CB515E33B}" srcOrd="0" destOrd="0" presId="urn:microsoft.com/office/officeart/2005/8/layout/cycle2"/>
    <dgm:cxn modelId="{4D386A49-AC92-42D1-8BE5-8F296A9A3791}" srcId="{9B442ECB-68F3-481E-B472-86ACF7F2E268}" destId="{C232E295-1460-46E9-A7C6-B96989D986F7}" srcOrd="1" destOrd="0" parTransId="{80092D02-BBBB-405E-BE92-B4D628D10A3A}" sibTransId="{E7B8B9A4-1B9B-42C2-94D3-ABF7AC2EAD47}"/>
    <dgm:cxn modelId="{03D9566A-967F-43F3-82AF-FA11E6D08338}" type="presOf" srcId="{C232E295-1460-46E9-A7C6-B96989D986F7}" destId="{1E4841F7-E4D9-454B-893D-9A11CCDEC32A}" srcOrd="0" destOrd="0" presId="urn:microsoft.com/office/officeart/2005/8/layout/cycle2"/>
    <dgm:cxn modelId="{F2CBB658-E07C-414C-B41D-7B3A2BA3314B}" type="presOf" srcId="{2B6BA449-EAF6-4E5F-8F36-F4E3467C54F5}" destId="{FB2C1112-35F8-4918-8E93-C20CDC90A591}" srcOrd="0" destOrd="0" presId="urn:microsoft.com/office/officeart/2005/8/layout/cycle2"/>
    <dgm:cxn modelId="{DD3E5889-E492-47F2-834C-BE9E7F1A3479}" type="presOf" srcId="{E7B8B9A4-1B9B-42C2-94D3-ABF7AC2EAD47}" destId="{E9BC05B7-AB1A-45A6-84BF-9A38EE3A13B1}" srcOrd="1" destOrd="0" presId="urn:microsoft.com/office/officeart/2005/8/layout/cycle2"/>
    <dgm:cxn modelId="{5BEC1F8D-020C-438B-AE0D-910ADC077E2D}" type="presOf" srcId="{F9939575-0D07-4C0B-B739-FC10AF2541C3}" destId="{73C8C556-2668-4503-9FFA-1BDA4AB2F380}" srcOrd="1" destOrd="0" presId="urn:microsoft.com/office/officeart/2005/8/layout/cycle2"/>
    <dgm:cxn modelId="{D7F14B9B-1D07-4FB4-80DA-B54C40701F48}" type="presOf" srcId="{9B442ECB-68F3-481E-B472-86ACF7F2E268}" destId="{3E4D7B87-C99A-4BA6-88F3-B3F2F420F50E}" srcOrd="0" destOrd="0" presId="urn:microsoft.com/office/officeart/2005/8/layout/cycle2"/>
    <dgm:cxn modelId="{AD9E7EDF-1D4B-4DD6-95A1-EF95495CF22B}" type="presOf" srcId="{F0D1F726-CA9F-44E5-BC7A-F304D87D1814}" destId="{E71CC455-EDBD-4D65-937B-270BB2729E82}" srcOrd="1" destOrd="0" presId="urn:microsoft.com/office/officeart/2005/8/layout/cycle2"/>
    <dgm:cxn modelId="{954668F8-5110-44E6-BB4F-ACDEEB068E6C}" srcId="{9B442ECB-68F3-481E-B472-86ACF7F2E268}" destId="{83EFECA1-0F0E-4DAC-A7A6-10B07DC4E674}" srcOrd="2" destOrd="0" parTransId="{32D10B67-A55F-4900-B357-FB7C37207DDC}" sibTransId="{F0D1F726-CA9F-44E5-BC7A-F304D87D1814}"/>
    <dgm:cxn modelId="{2FEBD1FB-27A5-4BA9-B8B7-672BFF7500B7}" srcId="{9B442ECB-68F3-481E-B472-86ACF7F2E268}" destId="{2B6BA449-EAF6-4E5F-8F36-F4E3467C54F5}" srcOrd="0" destOrd="0" parTransId="{6617134D-FB52-40AA-97B9-6EF911D60C21}" sibTransId="{F9939575-0D07-4C0B-B739-FC10AF2541C3}"/>
    <dgm:cxn modelId="{468BECED-15DE-4799-8C7B-E6E2B63ADEAD}" type="presParOf" srcId="{3E4D7B87-C99A-4BA6-88F3-B3F2F420F50E}" destId="{FB2C1112-35F8-4918-8E93-C20CDC90A591}" srcOrd="0" destOrd="0" presId="urn:microsoft.com/office/officeart/2005/8/layout/cycle2"/>
    <dgm:cxn modelId="{F2EAAC80-687B-4E87-9FAA-FA9CCE2C0C75}" type="presParOf" srcId="{3E4D7B87-C99A-4BA6-88F3-B3F2F420F50E}" destId="{2C30EC0E-24F1-46AF-AF0C-3C7C46A7974B}" srcOrd="1" destOrd="0" presId="urn:microsoft.com/office/officeart/2005/8/layout/cycle2"/>
    <dgm:cxn modelId="{852F751C-B85C-4618-A6C7-A3733D3B07C4}" type="presParOf" srcId="{2C30EC0E-24F1-46AF-AF0C-3C7C46A7974B}" destId="{73C8C556-2668-4503-9FFA-1BDA4AB2F380}" srcOrd="0" destOrd="0" presId="urn:microsoft.com/office/officeart/2005/8/layout/cycle2"/>
    <dgm:cxn modelId="{F5460403-B573-4265-9D4C-8EDDFD777716}" type="presParOf" srcId="{3E4D7B87-C99A-4BA6-88F3-B3F2F420F50E}" destId="{1E4841F7-E4D9-454B-893D-9A11CCDEC32A}" srcOrd="2" destOrd="0" presId="urn:microsoft.com/office/officeart/2005/8/layout/cycle2"/>
    <dgm:cxn modelId="{6860DF05-A866-41E0-A5E9-621989C24703}" type="presParOf" srcId="{3E4D7B87-C99A-4BA6-88F3-B3F2F420F50E}" destId="{C77A3ED5-B189-4340-A788-F82C64D2E63F}" srcOrd="3" destOrd="0" presId="urn:microsoft.com/office/officeart/2005/8/layout/cycle2"/>
    <dgm:cxn modelId="{00AD7496-AF06-42F4-98E3-9713037C4AF2}" type="presParOf" srcId="{C77A3ED5-B189-4340-A788-F82C64D2E63F}" destId="{E9BC05B7-AB1A-45A6-84BF-9A38EE3A13B1}" srcOrd="0" destOrd="0" presId="urn:microsoft.com/office/officeart/2005/8/layout/cycle2"/>
    <dgm:cxn modelId="{BC1AE0C8-EA9A-492B-971D-1E7FCB1D5306}" type="presParOf" srcId="{3E4D7B87-C99A-4BA6-88F3-B3F2F420F50E}" destId="{07D9E242-81C8-4681-9973-AA02E8CBB894}" srcOrd="4" destOrd="0" presId="urn:microsoft.com/office/officeart/2005/8/layout/cycle2"/>
    <dgm:cxn modelId="{FA8619AC-F08D-4AA4-9E99-F0CD48B62775}" type="presParOf" srcId="{3E4D7B87-C99A-4BA6-88F3-B3F2F420F50E}" destId="{335CE185-B4F1-4378-95FA-F68CB515E33B}" srcOrd="5" destOrd="0" presId="urn:microsoft.com/office/officeart/2005/8/layout/cycle2"/>
    <dgm:cxn modelId="{A7E53D2D-42A2-494F-8FE9-CED3C1D2E992}" type="presParOf" srcId="{335CE185-B4F1-4378-95FA-F68CB515E33B}" destId="{E71CC455-EDBD-4D65-937B-270BB2729E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C1112-35F8-4918-8E93-C20CDC90A591}">
      <dsp:nvSpPr>
        <dsp:cNvPr id="0" name=""/>
        <dsp:cNvSpPr/>
      </dsp:nvSpPr>
      <dsp:spPr>
        <a:xfrm>
          <a:off x="2828548" y="160"/>
          <a:ext cx="2877441" cy="168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Fonte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(reservatório)</a:t>
          </a:r>
        </a:p>
      </dsp:txBody>
      <dsp:txXfrm>
        <a:off x="3249939" y="247268"/>
        <a:ext cx="2034659" cy="1193146"/>
      </dsp:txXfrm>
    </dsp:sp>
    <dsp:sp modelId="{2C30EC0E-24F1-46AF-AF0C-3C7C46A7974B}">
      <dsp:nvSpPr>
        <dsp:cNvPr id="0" name=""/>
        <dsp:cNvSpPr/>
      </dsp:nvSpPr>
      <dsp:spPr>
        <a:xfrm rot="2491030">
          <a:off x="5179340" y="1647478"/>
          <a:ext cx="634750" cy="56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0802" y="1704753"/>
        <a:ext cx="463905" cy="341690"/>
      </dsp:txXfrm>
    </dsp:sp>
    <dsp:sp modelId="{1E4841F7-E4D9-454B-893D-9A11CCDEC32A}">
      <dsp:nvSpPr>
        <dsp:cNvPr id="0" name=""/>
        <dsp:cNvSpPr/>
      </dsp:nvSpPr>
      <dsp:spPr>
        <a:xfrm>
          <a:off x="5350093" y="2194074"/>
          <a:ext cx="2790896" cy="168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Agente infeccioso</a:t>
          </a:r>
        </a:p>
      </dsp:txBody>
      <dsp:txXfrm>
        <a:off x="5758810" y="2441182"/>
        <a:ext cx="1973462" cy="1193146"/>
      </dsp:txXfrm>
    </dsp:sp>
    <dsp:sp modelId="{C77A3ED5-B189-4340-A788-F82C64D2E63F}">
      <dsp:nvSpPr>
        <dsp:cNvPr id="0" name=""/>
        <dsp:cNvSpPr/>
      </dsp:nvSpPr>
      <dsp:spPr>
        <a:xfrm rot="10800000">
          <a:off x="4116447" y="2753013"/>
          <a:ext cx="871776" cy="56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87292" y="2866910"/>
        <a:ext cx="700931" cy="341690"/>
      </dsp:txXfrm>
    </dsp:sp>
    <dsp:sp modelId="{07D9E242-81C8-4681-9973-AA02E8CBB894}">
      <dsp:nvSpPr>
        <dsp:cNvPr id="0" name=""/>
        <dsp:cNvSpPr/>
      </dsp:nvSpPr>
      <dsp:spPr>
        <a:xfrm>
          <a:off x="1037883" y="2194074"/>
          <a:ext cx="2667348" cy="168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Hospedeiro</a:t>
          </a:r>
        </a:p>
      </dsp:txBody>
      <dsp:txXfrm>
        <a:off x="1428507" y="2441182"/>
        <a:ext cx="1886100" cy="1193146"/>
      </dsp:txXfrm>
    </dsp:sp>
    <dsp:sp modelId="{335CE185-B4F1-4378-95FA-F68CB515E33B}">
      <dsp:nvSpPr>
        <dsp:cNvPr id="0" name=""/>
        <dsp:cNvSpPr/>
      </dsp:nvSpPr>
      <dsp:spPr>
        <a:xfrm rot="18649772">
          <a:off x="3059504" y="1672711"/>
          <a:ext cx="491035" cy="56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5003" y="1842340"/>
        <a:ext cx="343725" cy="34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0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1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92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49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84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2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3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73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9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4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5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4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503-A1BB-4F2B-94E2-6E03F8395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4F2E-49C6-4394-B456-B8DB3296256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8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33A6-7476-46FF-8F3D-CF1202FBA9C7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ACF9-6E7B-4CB8-91C8-52CF3015B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3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3503-A1BB-4F2B-94E2-6E03F8395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064F2E-49C6-4394-B456-B8DB3296256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4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deboaspraticas.iff.fiocruz.br/" TargetMode="External"/><Relationship Id="rId2" Type="http://schemas.openxmlformats.org/officeDocument/2006/relationships/hyperlink" Target="https://www20.anvisa.gov.br/segurancadopaciente/index.php/legislacao/item/rdc-15-de-15-de-marco-de-2012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ortal.anvisa.gov.br/documents/4048533/4992156/Limpeza+e+desinfec%C3%A7%C3%A3o.pdf/bf210048-08d2-40cc-a90f-2861edc8a14a" TargetMode="External"/><Relationship Id="rId4" Type="http://schemas.openxmlformats.org/officeDocument/2006/relationships/hyperlink" Target="https://portaldeboaspraticas.iff.fiocruz.br/atencao-mulher/medidas-de-prevencao-e-controle-da-covid-19-limpeza-desinfeccao-e-tipos-de-precauco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sus">
            <a:extLst>
              <a:ext uri="{FF2B5EF4-FFF2-40B4-BE49-F238E27FC236}">
                <a16:creationId xmlns:a16="http://schemas.microsoft.com/office/drawing/2014/main" id="{39EF7601-8DE3-4648-B791-5EAFD81C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958" y="5268408"/>
            <a:ext cx="2036042" cy="10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saude horizontal">
            <a:extLst>
              <a:ext uri="{FF2B5EF4-FFF2-40B4-BE49-F238E27FC236}">
                <a16:creationId xmlns:a16="http://schemas.microsoft.com/office/drawing/2014/main" id="{179B97B8-229F-4CC4-B82D-196FBDD5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635" y="91002"/>
            <a:ext cx="3641133" cy="10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266729-0B1D-4925-860F-9C1A82A4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97" y="2454732"/>
            <a:ext cx="1491999" cy="1563049"/>
          </a:xfrm>
          <a:prstGeom prst="rect">
            <a:avLst/>
          </a:prstGeom>
        </p:spPr>
      </p:pic>
      <p:pic>
        <p:nvPicPr>
          <p:cNvPr id="43" name="Imagem 42" descr="GF MS Anvisa SUS periodo eleioral2.jpg">
            <a:extLst>
              <a:ext uri="{FF2B5EF4-FFF2-40B4-BE49-F238E27FC236}">
                <a16:creationId xmlns:a16="http://schemas.microsoft.com/office/drawing/2014/main" id="{D27C0E18-074C-4CBF-A520-F2BB29E28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7784" t="-1" r="30595" b="-19859"/>
          <a:stretch/>
        </p:blipFill>
        <p:spPr>
          <a:xfrm>
            <a:off x="1344716" y="298302"/>
            <a:ext cx="3622814" cy="805318"/>
          </a:xfrm>
          <a:prstGeom prst="rect">
            <a:avLst/>
          </a:prstGeom>
        </p:spPr>
      </p:pic>
      <p:pic>
        <p:nvPicPr>
          <p:cNvPr id="44" name="Imagem 1">
            <a:extLst>
              <a:ext uri="{FF2B5EF4-FFF2-40B4-BE49-F238E27FC236}">
                <a16:creationId xmlns:a16="http://schemas.microsoft.com/office/drawing/2014/main" id="{628793B1-D1F8-4DDB-94A0-D5EBDD1A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04" y="2345131"/>
            <a:ext cx="1491999" cy="187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AE3F537-86CA-4B2B-98F3-62F574DBDE49}"/>
              </a:ext>
            </a:extLst>
          </p:cNvPr>
          <p:cNvSpPr txBox="1"/>
          <p:nvPr/>
        </p:nvSpPr>
        <p:spPr>
          <a:xfrm>
            <a:off x="5756597" y="1589592"/>
            <a:ext cx="3805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6C08391-3C5E-40F9-8FC0-D4D1C7ECD782}"/>
              </a:ext>
            </a:extLst>
          </p:cNvPr>
          <p:cNvSpPr txBox="1"/>
          <p:nvPr/>
        </p:nvSpPr>
        <p:spPr>
          <a:xfrm>
            <a:off x="2799220" y="1958985"/>
            <a:ext cx="51015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CAPACITAÇÃO EM </a:t>
            </a:r>
          </a:p>
          <a:p>
            <a:pPr algn="ctr"/>
            <a:r>
              <a:rPr lang="pt-BR" sz="40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LIMPEZA E DESINFECÇÃO HOSPITALAR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913" y="4024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DO PPS 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CONTAMINADO PARA O CME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14358"/>
            <a:ext cx="8980013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Produtos Para Saúde contaminados devem ser recolhidos e transportados de modo a reduzir o risco de exposição e/ou lesão para a equipe profissional, pacientes e ambientes;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PPS devem ser transportados para a área designada  para descontaminação assim que possível após o uso, em recipientes cobertos, hermeticamente fechados, resistentes à perfuração, a fim de prevenir o extravasamento de líquidos;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recipientes incluem bandejas, carrinhos, sacos impermeáveis (materiais que não sejam perfuro cortantes). </a:t>
            </a:r>
          </a:p>
        </p:txBody>
      </p:sp>
    </p:spTree>
    <p:extLst>
      <p:ext uri="{BB962C8B-B14F-4D97-AF65-F5344CB8AC3E}">
        <p14:creationId xmlns:p14="http://schemas.microsoft.com/office/powerpoint/2010/main" val="190883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45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CHEGADA DO PPS 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CONTAMINADO NO CME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23705"/>
            <a:ext cx="9140434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Adotar as Precauções Padrão (PP), utilizar o EPI adequado: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Avental impermeável de manga longa; 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Máscara N95;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Óculos ou protetor facial;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Luvas emborrachadas de cano alto;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Calçados impermeáveis e fechados;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de EPI é imprescindível, haja vista que o vírus pode permanecer viável e infeccioso em aerossóis por horas e em superfícies por dias. </a:t>
            </a:r>
          </a:p>
        </p:txBody>
      </p:sp>
    </p:spTree>
    <p:extLst>
      <p:ext uri="{BB962C8B-B14F-4D97-AF65-F5344CB8AC3E}">
        <p14:creationId xmlns:p14="http://schemas.microsoft.com/office/powerpoint/2010/main" val="142734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08" y="32084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 DO PPS PARA OS 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DE COVID-19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9629" y="2208717"/>
            <a:ext cx="8596668" cy="314934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orientação especial. Os PPS devem seguir rigorosamente etapas de processamento conforme boas práticas e legislações vigentes e os POP do serviço.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processos que geram aerossóis deverão ser evitados;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Vaporizadores, deverão ser evitados. Os métodos preferenciais incluem a limpeza e a desinfecção em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termodesinfectadoras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74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PRÉ-LIMPEZA  NA SITUAÇÃO DE 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4402" y="2225756"/>
            <a:ext cx="6027324" cy="388077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Pré-limpeza: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de sujidade visível presente nos PPS;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pré-limpeza é o primeiro tratamento a ser realizado nos produtos para saúde para diminuir a população de microrganismos e facilitar a limpeza subsequente;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evitar a secagem da sujidade no PPS; 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pré-limpeza deverá ser realizada o mais rápido possível após o uso, o mais próximo do local de uso, antes da limpeza, de acordo com procedimento aprovado pelo CME, a fim de proteger o pessoal do manuseio dos PPS e o ambiente.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Amparo\Pictures\images (1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20995" b="1"/>
          <a:stretch/>
        </p:blipFill>
        <p:spPr bwMode="auto">
          <a:xfrm>
            <a:off x="388576" y="2275184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4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PRÉ-LIMPEZA  NA SITUAÇÃO DE 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</a:p>
        </p:txBody>
      </p:sp>
      <p:pic>
        <p:nvPicPr>
          <p:cNvPr id="4" name="Picture 4" descr="C:\Users\Amparo\Pictures\images (1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20995" b="1"/>
          <a:stretch/>
        </p:blipFill>
        <p:spPr bwMode="auto">
          <a:xfrm>
            <a:off x="677334" y="2225756"/>
            <a:ext cx="2855839" cy="35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B7552EA-5DD4-4A31-9115-EE7D5A50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062" y="2225756"/>
            <a:ext cx="5568276" cy="36335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Cuidados: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Higienizar interna e externamente a embalagem de transporte, conforme protocolo institucional;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EPI apropriado para minimizar risco de contaminação (touca, avental impermeável ou capote, óculos ou protetor facial, respirador ou máscara N95, luvas que cubram o punho do avental, sapatos fechados e impermeáveis que permitam desinfecção.</a:t>
            </a:r>
          </a:p>
          <a:p>
            <a:pPr algn="just"/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4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4575"/>
            <a:ext cx="8596668" cy="790246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MANUAL DO PPS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60276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remoção de sujidades orgânicas e inorgânicas, redução da carga microbiana presente nos PPS, utilizando água, detergentes, produtos e acessórios de limpeza.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Cuidados: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os EPIs recomendados em normativa. Atentar-se à sequencia de desparamentação correta do EPI e a higienização das mãos, uma vez que há o risco de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autocontaminação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Retirar os artigos dos recipientes de transporte, descartar sacos plásticos impermeáveis, limpar e desinfetar o recipiente rígido que irá ser reutilizado;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 rigorosamente as instruções para diluição mínima e tempo de contato quanto ao uso de detergentes;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Imergir o material contaminado na cuba;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Aguardar tempo de contato para a ação detergente. </a:t>
            </a:r>
          </a:p>
        </p:txBody>
      </p:sp>
    </p:spTree>
    <p:extLst>
      <p:ext uri="{BB962C8B-B14F-4D97-AF65-F5344CB8AC3E}">
        <p14:creationId xmlns:p14="http://schemas.microsoft.com/office/powerpoint/2010/main" val="257491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40" y="445877"/>
            <a:ext cx="9365024" cy="78606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MANUAL DO PPS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9418" y="1632992"/>
            <a:ext cx="8596668" cy="3880773"/>
          </a:xfrm>
        </p:spPr>
        <p:txBody>
          <a:bodyPr>
            <a:noAutofit/>
          </a:bodyPr>
          <a:lstStyle/>
          <a:p>
            <a:pPr lvl="0"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Retirar o material e enxaguar removendo todo residual de detergente; </a:t>
            </a:r>
          </a:p>
          <a:p>
            <a:pPr lvl="0"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Artigos que requerem escovação, esta deve ser realizada de forma a minimizar ao máximo a geração de aerossóis e respingos;</a:t>
            </a:r>
          </a:p>
          <a:p>
            <a:pPr lvl="0"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Após, realizar o enxágue, em água corrente, secar os materiais e encaminhar para etapa de desinfecção;</a:t>
            </a:r>
          </a:p>
          <a:p>
            <a:pPr lvl="0"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RDC Anvisa nº 15/2012 art. 68; todos os acessórios utilizados no processo de limpeza, como as escovas, devem ser de preferência de uso único. Na impossibilidade de descarte, devem ser lavados e desinfetados. </a:t>
            </a:r>
          </a:p>
          <a:p>
            <a:pPr lvl="0"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enxágue dos produtos para a saúde deve ser realizado com água que atenda aos padrões de potabilidade definidos em normatização específica.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6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317" r="586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123" y="392904"/>
            <a:ext cx="3851123" cy="13208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 COMPRIMIDO PARA SECAR OS PRODUTOS PARA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881" y="2518669"/>
            <a:ext cx="4632603" cy="2705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A RDC nº 15/2012, art. 69 estabelece que o CME Classe II e a empresa processadora devem utilizar pistola de água sob pressão para limpeza manual de produtos com lúmen e ar comprimido medicinal, gás inerte ou ar filtrado, seco e isento de óleo para secagem dos produtos.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80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292" y="415585"/>
            <a:ext cx="8596668" cy="80210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DESINFECÇÃO DE PPS RESPIRATÓRIOS (</a:t>
            </a:r>
            <a:r>
              <a:rPr lang="pt-B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</a:t>
            </a: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criticos</a:t>
            </a: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9628" y="2112464"/>
            <a:ext cx="8963972" cy="3101222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processo que mata microrganismos patogênicos, mas não necessariamente todas as formas microbianas,  como esporos bacterianos.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opções estão diretamente relacionadas às características dos PPS e dos equipamentos disponíveis no CME.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os PPS resistentes ao calor, se indica a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termodesinfecção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ausência de um equipamento para este fim e para produtos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termossensíveis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deve-se proceder a </a:t>
            </a: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 química. </a:t>
            </a:r>
          </a:p>
        </p:txBody>
      </p:sp>
    </p:spTree>
    <p:extLst>
      <p:ext uri="{BB962C8B-B14F-4D97-AF65-F5344CB8AC3E}">
        <p14:creationId xmlns:p14="http://schemas.microsoft.com/office/powerpoint/2010/main" val="101997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RDC 15/2012- ANVISA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5600" y="1563689"/>
            <a:ext cx="10020300" cy="4735511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 de alto nível-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físico ou químico que destrói a maioria dos microrganismos, de artigos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críticos, inclusive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micobacterias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fungos, exceto número elevado de esporos bacterianos.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Peracético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glutaraldeído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 de nível intermediário-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físico ou químico que destrói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microorganismos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patogênicos na forma vegetativa,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micobactérias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maioria dos vírus e dos fungos de objetos inanimados e superfícies.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 de baixo nível-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 todas as bactérias na forma vegetativa, porém não age contra os esporos, vírus não lipídicos e o bacilo da tuberculose. Tem ação relativa sobre os fungos.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quaternário de amônia.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7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81000" y="0"/>
            <a:ext cx="9296400" cy="1992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MATERIAL DE ESTERILIZAÇÃO - CME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LIMPEZA E DESINFECÇÃO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DOS PRODUTOS PARA A SAÚDE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entral de Material e Esterilização | Hospital São Carl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0"/>
          <a:stretch/>
        </p:blipFill>
        <p:spPr bwMode="auto">
          <a:xfrm>
            <a:off x="5737139" y="3725040"/>
            <a:ext cx="6316079" cy="3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entral de Material e Esterilização | Hospital São Carlos">
            <a:extLst>
              <a:ext uri="{FF2B5EF4-FFF2-40B4-BE49-F238E27FC236}">
                <a16:creationId xmlns:a16="http://schemas.microsoft.com/office/drawing/2014/main" id="{4E8B7A0A-2A7E-4527-958D-0A8F4884A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9"/>
          <a:stretch/>
        </p:blipFill>
        <p:spPr bwMode="auto">
          <a:xfrm>
            <a:off x="-1" y="3660072"/>
            <a:ext cx="5848351" cy="32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9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Classificação dos materiais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700" dirty="0" err="1">
                <a:latin typeface="Arial" panose="020B0604020202020204" pitchFamily="34" charset="0"/>
                <a:cs typeface="Arial" panose="020B0604020202020204" pitchFamily="34" charset="0"/>
              </a:rPr>
              <a:t>Spaulding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, 1968)</a:t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( RDC 15/2012</a:t>
            </a:r>
            <a:r>
              <a:rPr lang="pt-BR" sz="27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234" y="2095500"/>
            <a:ext cx="8596668" cy="428717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+ esterilização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tecido não colonizado estéril)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 CRÍTICO              limpeza+ desinfecção de nível ???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mucosas colonizadas)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CRITICO               limpeza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 íntegra ou contato indireto)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632202" y="2127758"/>
            <a:ext cx="673100" cy="445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416300" y="3594100"/>
            <a:ext cx="650748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203702" y="5041900"/>
            <a:ext cx="672846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24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RDC 15/2012- Anvisa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12 -  Produtos para saúde classificados como semicríticos devem ser submetidos, no mínimo, ao processo de desinfecção de alto nível, após a limpeza. Exceto os inalatórios e de anestesia que podem ser nível intermediário.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Art. 13 - Produtos para saúde utilizados na assistência ventilatória e </a:t>
            </a:r>
            <a:r>
              <a:rPr lang="pt-BR" sz="2000" dirty="0" err="1">
                <a:solidFill>
                  <a:schemeClr val="tx1"/>
                </a:solidFill>
              </a:rPr>
              <a:t>inaloterapia</a:t>
            </a:r>
            <a:r>
              <a:rPr lang="pt-BR" sz="2000" dirty="0">
                <a:solidFill>
                  <a:schemeClr val="tx1"/>
                </a:solidFill>
              </a:rPr>
              <a:t>, não poderão ser submetidos à desinfecção por métodos de imersão química líquida com a utilização de saneantes a base de aldeídos.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Hipoclorito     1% 30 min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1% 60min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14600" y="5060950"/>
            <a:ext cx="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514600" y="6127750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514600" y="5499100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4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864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 TRATAR DE PANDEMIA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COFEN/COREN)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34147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os artigos semicríticos - forneça, </a:t>
            </a: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mínimo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desinfecção de alto nível após a limpeza;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artigos semicríticos: tubos endotraqueais; circuitos respiratórios de anestesia e equipamentos de terapia respiratória que entram em contato com membranas, mucosas ou a pele não integra;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exemplos de princípios ativos de desinfetantes de alto nível: ácido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peracético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peróxido de hidrogênio,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glutaraldeído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entre outros. </a:t>
            </a:r>
          </a:p>
        </p:txBody>
      </p:sp>
    </p:spTree>
    <p:extLst>
      <p:ext uri="{BB962C8B-B14F-4D97-AF65-F5344CB8AC3E}">
        <p14:creationId xmlns:p14="http://schemas.microsoft.com/office/powerpoint/2010/main" val="266492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51417"/>
            <a:ext cx="8596668" cy="86627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 QUIMICA DOS PPS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200" y="1295401"/>
            <a:ext cx="9486900" cy="5334000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EPI, conforme orientação do fabricante do desinfetante;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Respeitar rigorosamente as instruções de preparo e </a:t>
            </a: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tempo de contato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validado pelo fabricante;</a:t>
            </a:r>
          </a:p>
          <a:p>
            <a:pPr algn="just"/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Imergir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material, devidamente limpo e seco, </a:t>
            </a: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completo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desinfetante de alto nível;</a:t>
            </a:r>
          </a:p>
          <a:p>
            <a:pPr algn="just"/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Preencher lúmens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canais com a solução desinfetante. Aguardar tempo de contato definido pelo fabricante;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Retirar o material da cuba com luvas limpas;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Enxaguar em água corrente, potável, para retirar todo residual do desinfetante.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Monitorar os padrões indicadores de efetividade dos desinfetantes no mínimo 1xdia</a:t>
            </a:r>
          </a:p>
        </p:txBody>
      </p:sp>
    </p:spTree>
    <p:extLst>
      <p:ext uri="{BB962C8B-B14F-4D97-AF65-F5344CB8AC3E}">
        <p14:creationId xmlns:p14="http://schemas.microsoft.com/office/powerpoint/2010/main" val="596861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744" y="4545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 DAS LÂMINAS E CABOS DE LARINGOSCÓPIOS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240801"/>
            <a:ext cx="8963971" cy="350227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lâminas e cabos de laringoscópio são artigos semicríticos;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os riscos de contaminação também do cabo do laringoscópio, deve-se priorizar os processos desinfecção de alto nível  após o uso em cada paciente;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Destacar a lâmina da guia principal (próprio cabo);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Aguardar o resfriamento da lâmpada e retirá-la;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Retirar as pilhas/baterias da guia principal.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99" y="368969"/>
            <a:ext cx="889980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 DAS LÂMINAS E CABOS DE </a:t>
            </a:r>
            <a:b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LARINGOSCÓPIOS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670" y="1823705"/>
            <a:ext cx="8899803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Lavar com solução enzimática ou detergente neutro o cabo e lâmina; </a:t>
            </a:r>
          </a:p>
          <a:p>
            <a:pPr lvl="0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Proceder a escovação;</a:t>
            </a:r>
          </a:p>
          <a:p>
            <a:pPr lvl="0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Enxaguar e secar; </a:t>
            </a:r>
          </a:p>
          <a:p>
            <a:pPr lvl="0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Encaminhar para desinfecção de alto nível;</a:t>
            </a:r>
          </a:p>
          <a:p>
            <a:pPr lvl="0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a compatibilidade dos desinfetantes com o material; </a:t>
            </a:r>
          </a:p>
          <a:p>
            <a:pPr lvl="0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Enxaguar e embalar adequadamente para o transporte;</a:t>
            </a:r>
          </a:p>
          <a:p>
            <a:pPr lvl="0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desinfecção, atenção e cuidado para não contaminar os itens desinfetados no processo.</a:t>
            </a:r>
          </a:p>
        </p:txBody>
      </p:sp>
    </p:spTree>
    <p:extLst>
      <p:ext uri="{BB962C8B-B14F-4D97-AF65-F5344CB8AC3E}">
        <p14:creationId xmlns:p14="http://schemas.microsoft.com/office/powerpoint/2010/main" val="256237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755" y="3689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ESTERILIZAÇÃO </a:t>
            </a:r>
            <a:b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PPS RESPIRATÓRIOS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6092" y="2657642"/>
            <a:ext cx="8863708" cy="3730457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 os aspectos de compatibilidade entre o produto e o agente esterilizante;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Escolha o processo de esterilização mais adequado (vapor saturado sob pressão, esterilização a baixa temperatura por peróxido de hidrogênio ou óxido de etileno).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Monitoramento dos processos de esterilização com indicadores, químicos, físicos e biológico</a:t>
            </a:r>
          </a:p>
        </p:txBody>
      </p:sp>
    </p:spTree>
    <p:extLst>
      <p:ext uri="{BB962C8B-B14F-4D97-AF65-F5344CB8AC3E}">
        <p14:creationId xmlns:p14="http://schemas.microsoft.com/office/powerpoint/2010/main" val="147136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955" y="3850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E DESINFECÇÃO 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SUPERFÍCIES DO CME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3797" y="2048294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desinfecção pode ser feita com álcool a 70%, hipoclorito de sódio, quaternário de amônio;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 desinfetante indicado para este fim e seguindo procedimento operacional padrão definido pela instituição;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solução deve ser aplicada rigorosamente conforme orientações do fabricante;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ser selecionada de acordo com o tipo de superfície a ser limpa (compatibilidade), tipo de sujidade. </a:t>
            </a:r>
          </a:p>
        </p:txBody>
      </p:sp>
    </p:spTree>
    <p:extLst>
      <p:ext uri="{BB962C8B-B14F-4D97-AF65-F5344CB8AC3E}">
        <p14:creationId xmlns:p14="http://schemas.microsoft.com/office/powerpoint/2010/main" val="219373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38" y="321456"/>
            <a:ext cx="9384798" cy="13208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E DESINFECÇÃO DAS COMADRES, BACIAS DE BANHO E PAPAGAIOS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7292" y="1663700"/>
            <a:ext cx="902814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tratam de utensílios </a:t>
            </a:r>
            <a:r>
              <a:rPr lang="pt-BR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críticos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400" dirty="0">
                <a:solidFill>
                  <a:schemeClr val="tx1"/>
                </a:solidFill>
              </a:rPr>
              <a:t> os enfermeiros da CME, juntamente com os enfermeiros da Comissão de Controle de Infecção Relacionada a Assistência à Saúde e do Comitê de Processamento de Produtos para a Saúde devem definir como realizar o processamento desses utensílios. 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520" y="3895725"/>
            <a:ext cx="2928180" cy="27197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33" y="3895725"/>
            <a:ext cx="2480267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96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3665" y="378209"/>
            <a:ext cx="7587916" cy="13208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 DOS ÓCULOS, 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PROTETORES FACIAIS E BOTAS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966" r="35919" b="3"/>
          <a:stretch/>
        </p:blipFill>
        <p:spPr>
          <a:xfrm>
            <a:off x="1" y="10"/>
            <a:ext cx="2204759" cy="3433854"/>
          </a:xfrm>
          <a:custGeom>
            <a:avLst/>
            <a:gdLst/>
            <a:ahLst/>
            <a:cxnLst/>
            <a:rect l="l" t="t" r="r" b="b"/>
            <a:pathLst>
              <a:path w="2204759" h="3433864">
                <a:moveTo>
                  <a:pt x="0" y="0"/>
                </a:moveTo>
                <a:lnTo>
                  <a:pt x="1674254" y="0"/>
                </a:lnTo>
                <a:lnTo>
                  <a:pt x="2204759" y="3433864"/>
                </a:lnTo>
                <a:lnTo>
                  <a:pt x="0" y="3433864"/>
                </a:lnTo>
                <a:close/>
              </a:path>
            </a:pathLst>
          </a:cu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r="2729" b="-2"/>
          <a:stretch/>
        </p:blipFill>
        <p:spPr>
          <a:xfrm>
            <a:off x="20" y="3433864"/>
            <a:ext cx="2734036" cy="3433865"/>
          </a:xfrm>
          <a:custGeom>
            <a:avLst/>
            <a:gdLst/>
            <a:ahLst/>
            <a:cxnLst/>
            <a:rect l="l" t="t" r="r" b="b"/>
            <a:pathLst>
              <a:path w="2734056" h="3433865">
                <a:moveTo>
                  <a:pt x="0" y="0"/>
                </a:moveTo>
                <a:lnTo>
                  <a:pt x="2204758" y="0"/>
                </a:lnTo>
                <a:lnTo>
                  <a:pt x="2734056" y="3426053"/>
                </a:lnTo>
                <a:lnTo>
                  <a:pt x="2734056" y="3433865"/>
                </a:lnTo>
                <a:lnTo>
                  <a:pt x="461457" y="3433865"/>
                </a:lnTo>
                <a:lnTo>
                  <a:pt x="0" y="706119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F4D647-BB10-471B-85B2-D920AB37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33864"/>
            <a:ext cx="22267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5492A6E7-4E36-4CFA-B4B1-961FCDDA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34056" y="2288926"/>
            <a:ext cx="7616444" cy="3997573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Limpar com água e sabão/detergente e desinfecção com hipoclorito de sódio ou outro produto que seja recomendado pelo fabricante do EPI;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o uso de equipamentos/materiais descartáveis.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ATENÇÃO!! Adorno zero 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0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7024"/>
            <a:ext cx="9601200" cy="1558925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DOS MICRORGANISMOS </a:t>
            </a:r>
            <a:b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AMBIENTE DE SAÚDE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07969"/>
              </p:ext>
            </p:extLst>
          </p:nvPr>
        </p:nvGraphicFramePr>
        <p:xfrm>
          <a:off x="830263" y="2039595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455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1105B-BDBB-458F-AC6B-A625368A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4" y="228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reduzir</a:t>
            </a: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infecções</a:t>
            </a: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por SARS-CoV-2 (Covid-19)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475E3D1-53AB-43B4-A1DC-8E7A185F3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556"/>
          <a:stretch/>
        </p:blipFill>
        <p:spPr>
          <a:xfrm>
            <a:off x="379525" y="1549399"/>
            <a:ext cx="9145181" cy="496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068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597" y="1384299"/>
            <a:ext cx="6582670" cy="2044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/>
              <a:t>“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talento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vence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jogos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, mas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só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o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trabalho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equipe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vence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campeonatos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’’</a:t>
            </a:r>
            <a:br>
              <a:rPr lang="en-US" sz="3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4" descr="blob:https://web.whatsapp.com/c20de422-8a7d-43cf-bd9b-560eb56a85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blob:https://web.whatsapp.com/c20de422-8a7d-43cf-bd9b-560eb56a859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6" y="762000"/>
            <a:ext cx="4530724" cy="509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181600" y="2727306"/>
            <a:ext cx="182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         Pensador</a:t>
            </a:r>
          </a:p>
        </p:txBody>
      </p:sp>
    </p:spTree>
    <p:extLst>
      <p:ext uri="{BB962C8B-B14F-4D97-AF65-F5344CB8AC3E}">
        <p14:creationId xmlns:p14="http://schemas.microsoft.com/office/powerpoint/2010/main" val="447407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F62E2E9-AC71-4430-A21A-189564F37E26}"/>
              </a:ext>
            </a:extLst>
          </p:cNvPr>
          <p:cNvSpPr txBox="1"/>
          <p:nvPr/>
        </p:nvSpPr>
        <p:spPr>
          <a:xfrm>
            <a:off x="1857375" y="284065"/>
            <a:ext cx="611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134881F-F56C-4E66-B518-A3D58A51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6" y="1421292"/>
            <a:ext cx="88853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COFEN.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Recomendações do COFEN para organização dos serviços de saúde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Disponível em: www.cofen.gov.br&gt;cofen_covid-19_cartilha_v3-4;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ANVISA.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RDC Nº 15, DE 15 DE MARÇO DE 2012. </a:t>
            </a:r>
            <a:r>
              <a:rPr kumimoji="0" lang="pt-BR" altLang="pt-BR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Dispõe sobre requisitos de boas </a:t>
            </a:r>
            <a:r>
              <a:rPr kumimoji="0" lang="pt-BR" altLang="pt-BR" sz="160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práticas para o processamento de produtos para saúde e dá outras providências. Disponível em: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https://www20.anvisa.gov.br/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segurancadopaciente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index.php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legislacao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/item/rdc-15-de-15-de-marco-de-2012</a:t>
            </a:r>
            <a:r>
              <a:rPr kumimoji="0" lang="pt-BR" altLang="pt-BR" sz="160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MEDIDAS DE PREVENÇÃO E CONTROLE DA COVID-19: LIMPEZA E DESINFECÇÃO.</a:t>
            </a:r>
            <a:r>
              <a:rPr kumimoji="0" lang="pt-BR" altLang="pt-BR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Disponível em: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https://portaldeboaspraticas.iff.fiocruz.br/</a:t>
            </a:r>
            <a:r>
              <a:rPr kumimoji="0" lang="pt-BR" altLang="pt-BR" sz="1600" b="0" i="0" u="sng" strike="noStrike" cap="none" normalizeH="0" baseline="0" dirty="0" err="1">
                <a:ln>
                  <a:noFill/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atencao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-mulher/medidas-de-prevencao-e-controle-da-covid-19-limpeza-desinfeccao-e-tipos-de-precaucoes/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MESIANO, R.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Produtos Saneantes Limpeza e Desinfecção de superfícies.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Disponível em: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http://portal.anvisa.gov.br/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/4048533/4992156/Limpeza+e+desinfec%C3%A7%C3%A3o.pdf/bf210048-08d2-40cc-a90f-2861edc8a14a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SOBECC.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Recomendações relacionadas ao fluxo de atendimento para pacientes com suspeita ou infecção confirmada pelo COVID-19 em procedimentos cirúrgicos ou endoscópicos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Disponível em: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http://sobecc.org.br/arquivos/RECOMENDACOES_COVID_-19_SOBECC.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8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3208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CONTROLE DO TRÁFEGO DE MICRORGANISMOS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6884" y="1893889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único e unidirecional, no qual a circulação da área crítica não cruze com as demais áreas;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Observar a paramentação adequada;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não haja banheiro na área crítica, os EPIs devem ser retirados obedecendo à técnica adequada;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servidor deverá dirigir-se imediatamente ao banheiro mais próximo da área para tomar banho.</a:t>
            </a:r>
          </a:p>
        </p:txBody>
      </p:sp>
    </p:spTree>
    <p:extLst>
      <p:ext uri="{BB962C8B-B14F-4D97-AF65-F5344CB8AC3E}">
        <p14:creationId xmlns:p14="http://schemas.microsoft.com/office/powerpoint/2010/main" val="424132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3158" y="15681"/>
            <a:ext cx="4512989" cy="1618130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DO CME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1060" b="4354"/>
          <a:stretch/>
        </p:blipFill>
        <p:spPr>
          <a:xfrm>
            <a:off x="46995" y="1475875"/>
            <a:ext cx="5214816" cy="3417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3158" y="2175678"/>
            <a:ext cx="4839327" cy="2227730"/>
          </a:xfrm>
        </p:spPr>
        <p:txBody>
          <a:bodyPr anchor="t">
            <a:noAutofit/>
          </a:bodyPr>
          <a:lstStyle/>
          <a:p>
            <a:pPr algn="just">
              <a:spcAft>
                <a:spcPts val="800"/>
              </a:spcAft>
            </a:pP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CME pratica uma assistência de enfermagem indireta, tendo o papel de impedir que o material ou Produto Para a Saúde (PPS) a ser utilizado pelo paciente resulte em alguma Infecção Relacionada à Assistência à Saúde (IRAS).</a:t>
            </a:r>
            <a:endParaRPr lang="pt-BR" sz="24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9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53" y="588024"/>
            <a:ext cx="9314406" cy="56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3259" y="168127"/>
            <a:ext cx="6028741" cy="1542370"/>
          </a:xfrm>
        </p:spPr>
        <p:txBody>
          <a:bodyPr anchor="ctr">
            <a:norm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IMPACTO DA PANDEMIA COVID-19 NO CME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6" y="1460195"/>
            <a:ext cx="5046733" cy="3394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58201" y="2029021"/>
            <a:ext cx="4801687" cy="4327876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uso de dos Produtos Para a Saúde (PPS), utilizados no suporte respiratório;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PPS para suporte ventilatório, por sua conformação e características físicas, podem dispersar partículas e aerossóis especialmente durante a fase de limpeza manual;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equipes devem ter capacitação a fim de conhecer os riscos.</a:t>
            </a:r>
          </a:p>
          <a:p>
            <a:pPr marL="0" indent="0">
              <a:buNone/>
            </a:pP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3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123" y="333000"/>
            <a:ext cx="8596668" cy="13208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COMO IMPEDIR A PROPAGAÇÃO DA COVID-19 NO CME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7123" y="2211744"/>
            <a:ext cx="8996055" cy="30545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das Precauções Padrão (PP) que enfatizam o uso de EPI, com base no risco avaliado de exposição aos riscos que são potencialmente infecciosos (sangue, secreções) e higienização das mãos;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Precauções baseadas na Transmissão para impedir a propagação de doenças específicas  que são transmitidas por contato, gotículas e transmissão pelo ar. </a:t>
            </a:r>
          </a:p>
        </p:txBody>
      </p:sp>
    </p:spTree>
    <p:extLst>
      <p:ext uri="{BB962C8B-B14F-4D97-AF65-F5344CB8AC3E}">
        <p14:creationId xmlns:p14="http://schemas.microsoft.com/office/powerpoint/2010/main" val="108159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3688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 ENVOLVIDOS NA ASSISTÊNCIA AO </a:t>
            </a:r>
            <a:b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 COM COVID-19 PROCESSADOS PELO CME 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913" y="2304967"/>
            <a:ext cx="9381066" cy="3213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dos PPS habitualmente utilizados nos pacientes internados, se destacam: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Circuitos ventilatórios, máscaras, nebulizadores, umidificadores, inaladores, copos;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Ressuscitadores manuais, conectores, traqueias;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 acessórios utilizados na assistência ventilatória.</a:t>
            </a:r>
          </a:p>
        </p:txBody>
      </p:sp>
    </p:spTree>
    <p:extLst>
      <p:ext uri="{BB962C8B-B14F-4D97-AF65-F5344CB8AC3E}">
        <p14:creationId xmlns:p14="http://schemas.microsoft.com/office/powerpoint/2010/main" val="5318519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2154</Words>
  <Application>Microsoft Office PowerPoint</Application>
  <PresentationFormat>Widescreen</PresentationFormat>
  <Paragraphs>165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Trebuchet MS</vt:lpstr>
      <vt:lpstr>Wingdings</vt:lpstr>
      <vt:lpstr>Wingdings 3</vt:lpstr>
      <vt:lpstr>Facetado</vt:lpstr>
      <vt:lpstr>Apresentação do PowerPoint</vt:lpstr>
      <vt:lpstr>Apresentação do PowerPoint</vt:lpstr>
      <vt:lpstr>TRANSMISSÃO DOS MICRORGANISMOS  EM AMBIENTE DE SAÚDE</vt:lpstr>
      <vt:lpstr> CONTROLE DO TRÁFEGO DE MICRORGANISMOS</vt:lpstr>
      <vt:lpstr>OBJETIVO DO CME</vt:lpstr>
      <vt:lpstr>Apresentação do PowerPoint</vt:lpstr>
      <vt:lpstr> IMPACTO DA PANDEMIA COVID-19 NO CME</vt:lpstr>
      <vt:lpstr> COMO IMPEDIR A PROPAGAÇÃO DA COVID-19 NO CME</vt:lpstr>
      <vt:lpstr>PPS ENVOLVIDOS NA ASSISTÊNCIA AO  PACIENTE COM COVID-19 PROCESSADOS PELO CME </vt:lpstr>
      <vt:lpstr> TRANSPORTE DO PPS  CONTAMINADO PARA O CME</vt:lpstr>
      <vt:lpstr> CHEGADA DO PPS  CONTAMINADO NO CME</vt:lpstr>
      <vt:lpstr>PROCESSAMENTO DO PPS PARA OS  CASOS DE COVID-19 </vt:lpstr>
      <vt:lpstr>A PRÉ-LIMPEZA  NA SITUAÇÃO DE  COVID-19</vt:lpstr>
      <vt:lpstr>A PRÉ-LIMPEZA  NA SITUAÇÃO DE  COVID-19 (Continuação)</vt:lpstr>
      <vt:lpstr>LIMPEZA MANUAL DO PPS </vt:lpstr>
      <vt:lpstr>LIMPEZA MANUAL DO PPS (continuação)</vt:lpstr>
      <vt:lpstr>O AR COMPRIMIDO PARA SECAR OS PRODUTOS PARA SAÚDE</vt:lpstr>
      <vt:lpstr> DESINFECÇÃO DE PPS RESPIRATÓRIOS (semi criticos)</vt:lpstr>
      <vt:lpstr>RDC 15/2012- ANVISA</vt:lpstr>
      <vt:lpstr>Classificação dos materiais                                                     (Spaulding, 1968)                                                                        ( RDC 15/2012)</vt:lpstr>
      <vt:lpstr>RDC 15/2012- Anvisa</vt:lpstr>
      <vt:lpstr>POR SE TRATAR DE PANDEMIA (COFEN/COREN)</vt:lpstr>
      <vt:lpstr>DESINFECÇÃO QUIMICA DOS PPS</vt:lpstr>
      <vt:lpstr>PROCESSAMENTO DAS LÂMINAS E CABOS DE LARINGOSCÓPIOS </vt:lpstr>
      <vt:lpstr>PROCESSAMENTO DAS LÂMINAS E CABOS DE  LARINGOSCÓPIOS (Continuação)</vt:lpstr>
      <vt:lpstr>ESTERILIZAÇÃO  DE PPS RESPIRATÓRIOS</vt:lpstr>
      <vt:lpstr> LIMPEZA E DESINFECÇÃO  DAS SUPERFÍCIES DO CME</vt:lpstr>
      <vt:lpstr>LIMPEZA E DESINFECÇÃO DAS COMADRES, BACIAS DE BANHO E PAPAGAIOS</vt:lpstr>
      <vt:lpstr>LIMPEZA DOS ÓCULOS,  PROTETORES FACIAIS E BOTAS</vt:lpstr>
      <vt:lpstr>Vamos reduzir as infecções  por SARS-CoV-2 (Covid-19)</vt:lpstr>
      <vt:lpstr>“O talento vence jogos, mas só o trabalho em equipe vence campeonatos’’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Lafaette Leite Barroso</dc:creator>
  <cp:lastModifiedBy>DIVISA</cp:lastModifiedBy>
  <cp:revision>42</cp:revision>
  <dcterms:created xsi:type="dcterms:W3CDTF">2020-08-30T20:02:26Z</dcterms:created>
  <dcterms:modified xsi:type="dcterms:W3CDTF">2021-05-24T15:16:40Z</dcterms:modified>
</cp:coreProperties>
</file>