
<file path=[Content_Types].xml><?xml version="1.0" encoding="utf-8"?>
<Types xmlns="http://schemas.openxmlformats.org/package/2006/content-types">
  <Default Extension="xml" ContentType="application/xml"/>
  <Default Extension="docx" ContentType="application/vnd.openxmlformats-officedocument.wordprocessingml.document"/>
  <Default Extension="jpeg" ContentType="image/jpeg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69" r:id="rId3"/>
    <p:sldId id="257" r:id="rId4"/>
    <p:sldId id="268" r:id="rId5"/>
    <p:sldId id="259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60" r:id="rId15"/>
    <p:sldId id="261" r:id="rId16"/>
    <p:sldId id="270" r:id="rId17"/>
    <p:sldId id="271" r:id="rId18"/>
    <p:sldId id="262" r:id="rId19"/>
    <p:sldId id="263" r:id="rId20"/>
    <p:sldId id="264" r:id="rId21"/>
    <p:sldId id="26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2742"/>
  </p:normalViewPr>
  <p:slideViewPr>
    <p:cSldViewPr snapToGrid="0" snapToObjects="1">
      <p:cViewPr varScale="1">
        <p:scale>
          <a:sx n="52" d="100"/>
          <a:sy n="52" d="100"/>
        </p:scale>
        <p:origin x="11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72272D-4676-214F-9D0E-FEE416476989}" type="doc">
      <dgm:prSet loTypeId="urn:microsoft.com/office/officeart/2008/layout/RadialCluster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AEFB3DE-2785-2E44-8D36-4F7C62680DA1}">
      <dgm:prSet phldrT="[Text]" custT="1"/>
      <dgm:spPr/>
      <dgm:t>
        <a:bodyPr/>
        <a:lstStyle/>
        <a:p>
          <a:r>
            <a:rPr lang="en-US" sz="2800" b="1" dirty="0" smtClean="0">
              <a:solidFill>
                <a:srgbClr val="000090"/>
              </a:solidFill>
            </a:rPr>
            <a:t>CLASSIFICAÇÃO DE RISCOS  FAMILIARES</a:t>
          </a:r>
          <a:endParaRPr lang="en-US" sz="2800" b="1" dirty="0">
            <a:solidFill>
              <a:srgbClr val="000090"/>
            </a:solidFill>
          </a:endParaRPr>
        </a:p>
      </dgm:t>
    </dgm:pt>
    <dgm:pt modelId="{41B5DE28-4864-3549-98A6-C51F39166C23}" type="parTrans" cxnId="{70D98E34-C33A-1A45-84B8-26277C832DBA}">
      <dgm:prSet/>
      <dgm:spPr/>
      <dgm:t>
        <a:bodyPr/>
        <a:lstStyle/>
        <a:p>
          <a:endParaRPr lang="en-US"/>
        </a:p>
      </dgm:t>
    </dgm:pt>
    <dgm:pt modelId="{CFB122F6-F4EC-9E45-998F-A1CCA63259E8}" type="sibTrans" cxnId="{70D98E34-C33A-1A45-84B8-26277C832DBA}">
      <dgm:prSet/>
      <dgm:spPr/>
      <dgm:t>
        <a:bodyPr/>
        <a:lstStyle/>
        <a:p>
          <a:endParaRPr lang="en-US"/>
        </a:p>
      </dgm:t>
    </dgm:pt>
    <dgm:pt modelId="{BDB28EFE-2C61-8E47-BC12-BD73735C7BA3}">
      <dgm:prSet phldrT="[Text]" custT="1"/>
      <dgm:spPr/>
      <dgm:t>
        <a:bodyPr/>
        <a:lstStyle/>
        <a:p>
          <a:r>
            <a:rPr lang="en-US" sz="2800" b="1" dirty="0" smtClean="0">
              <a:solidFill>
                <a:srgbClr val="000090"/>
              </a:solidFill>
            </a:rPr>
            <a:t>FATORES DE PROTEÇÃO</a:t>
          </a:r>
          <a:endParaRPr lang="en-US" sz="2800" b="1" dirty="0">
            <a:solidFill>
              <a:srgbClr val="000090"/>
            </a:solidFill>
          </a:endParaRPr>
        </a:p>
      </dgm:t>
    </dgm:pt>
    <dgm:pt modelId="{90F5E8BE-EC36-6746-A9E9-5C4E11F3520D}" type="parTrans" cxnId="{E04CBE87-BAC0-C940-AC3B-7631990F04EC}">
      <dgm:prSet/>
      <dgm:spPr/>
      <dgm:t>
        <a:bodyPr/>
        <a:lstStyle/>
        <a:p>
          <a:endParaRPr lang="en-US"/>
        </a:p>
      </dgm:t>
    </dgm:pt>
    <dgm:pt modelId="{BB748359-C7AF-D248-8308-D2E935C81CED}" type="sibTrans" cxnId="{E04CBE87-BAC0-C940-AC3B-7631990F04EC}">
      <dgm:prSet/>
      <dgm:spPr/>
      <dgm:t>
        <a:bodyPr/>
        <a:lstStyle/>
        <a:p>
          <a:endParaRPr lang="en-US"/>
        </a:p>
      </dgm:t>
    </dgm:pt>
    <dgm:pt modelId="{8366C26B-617A-D34B-9D99-79E6725DBC5E}">
      <dgm:prSet phldrT="[Text]" custT="1"/>
      <dgm:spPr/>
      <dgm:t>
        <a:bodyPr/>
        <a:lstStyle/>
        <a:p>
          <a:r>
            <a:rPr lang="en-US" sz="2800" b="1" dirty="0" smtClean="0">
              <a:solidFill>
                <a:srgbClr val="000090"/>
              </a:solidFill>
            </a:rPr>
            <a:t>FATORES DE RISCO</a:t>
          </a:r>
          <a:endParaRPr lang="en-US" sz="2800" b="1" dirty="0">
            <a:solidFill>
              <a:srgbClr val="000090"/>
            </a:solidFill>
          </a:endParaRPr>
        </a:p>
      </dgm:t>
    </dgm:pt>
    <dgm:pt modelId="{6E94E055-8F61-7D43-BC9F-52A0A4F19F58}" type="parTrans" cxnId="{57F2CA45-F9C0-3C48-914D-C3A8759C10E3}">
      <dgm:prSet/>
      <dgm:spPr/>
      <dgm:t>
        <a:bodyPr/>
        <a:lstStyle/>
        <a:p>
          <a:endParaRPr lang="en-US"/>
        </a:p>
      </dgm:t>
    </dgm:pt>
    <dgm:pt modelId="{D32297EC-BD4A-3F49-9C02-91B56A41504B}" type="sibTrans" cxnId="{57F2CA45-F9C0-3C48-914D-C3A8759C10E3}">
      <dgm:prSet/>
      <dgm:spPr/>
      <dgm:t>
        <a:bodyPr/>
        <a:lstStyle/>
        <a:p>
          <a:endParaRPr lang="en-US"/>
        </a:p>
      </dgm:t>
    </dgm:pt>
    <dgm:pt modelId="{99DAFBE8-D9D4-ED44-8ABB-64B6FBE7F0B6}">
      <dgm:prSet phldrT="[Text]" custT="1"/>
      <dgm:spPr/>
      <dgm:t>
        <a:bodyPr/>
        <a:lstStyle/>
        <a:p>
          <a:r>
            <a:rPr lang="en-US" sz="2800" b="1" dirty="0" smtClean="0">
              <a:solidFill>
                <a:srgbClr val="000090"/>
              </a:solidFill>
            </a:rPr>
            <a:t>TRABALHO DA SAÚDE DA FAMÍLIA</a:t>
          </a:r>
          <a:endParaRPr lang="en-US" sz="2800" b="1" dirty="0">
            <a:solidFill>
              <a:srgbClr val="000090"/>
            </a:solidFill>
          </a:endParaRPr>
        </a:p>
      </dgm:t>
    </dgm:pt>
    <dgm:pt modelId="{A305050D-0F7F-1142-A453-96F54D736AE5}" type="sibTrans" cxnId="{9A6A2B96-54BE-5648-8903-F637856F170B}">
      <dgm:prSet/>
      <dgm:spPr/>
      <dgm:t>
        <a:bodyPr/>
        <a:lstStyle/>
        <a:p>
          <a:endParaRPr lang="en-US"/>
        </a:p>
      </dgm:t>
    </dgm:pt>
    <dgm:pt modelId="{74B155F6-C994-564D-A08F-1450B340F28D}" type="parTrans" cxnId="{9A6A2B96-54BE-5648-8903-F637856F170B}">
      <dgm:prSet/>
      <dgm:spPr>
        <a:ln>
          <a:solidFill>
            <a:srgbClr val="FFFFFF"/>
          </a:solidFill>
        </a:ln>
      </dgm:spPr>
      <dgm:t>
        <a:bodyPr/>
        <a:lstStyle/>
        <a:p>
          <a:endParaRPr lang="en-US"/>
        </a:p>
      </dgm:t>
    </dgm:pt>
    <dgm:pt modelId="{29BEB2CA-92BC-244E-B2F3-58FF9FC3A2AE}" type="pres">
      <dgm:prSet presAssocID="{2272272D-4676-214F-9D0E-FEE41647698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5914F19-F5F7-DF43-9D5B-BFFB0D3020CA}" type="pres">
      <dgm:prSet presAssocID="{1AEFB3DE-2785-2E44-8D36-4F7C62680DA1}" presName="singleCycle" presStyleCnt="0"/>
      <dgm:spPr/>
    </dgm:pt>
    <dgm:pt modelId="{906585F5-006F-664C-B662-340747BB2902}" type="pres">
      <dgm:prSet presAssocID="{1AEFB3DE-2785-2E44-8D36-4F7C62680DA1}" presName="singleCenter" presStyleLbl="node1" presStyleIdx="0" presStyleCnt="4" custScaleX="221600" custScaleY="71165" custLinFactNeighborX="-2536" custLinFactNeighborY="-13005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7B7225E4-5EB6-724A-BEFB-492903467AB4}" type="pres">
      <dgm:prSet presAssocID="{74B155F6-C994-564D-A08F-1450B340F28D}" presName="Name56" presStyleLbl="parChTrans1D2" presStyleIdx="0" presStyleCnt="3"/>
      <dgm:spPr/>
      <dgm:t>
        <a:bodyPr/>
        <a:lstStyle/>
        <a:p>
          <a:endParaRPr lang="en-US"/>
        </a:p>
      </dgm:t>
    </dgm:pt>
    <dgm:pt modelId="{4D0B7008-71B8-1D48-A735-A304082DAD85}" type="pres">
      <dgm:prSet presAssocID="{99DAFBE8-D9D4-ED44-8ABB-64B6FBE7F0B6}" presName="text0" presStyleLbl="node1" presStyleIdx="1" presStyleCnt="4" custScaleX="304036" custScaleY="101684" custRadScaleRad="130119" custRadScaleInc="-612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D3FC0-67E5-3249-9186-C28AE939D345}" type="pres">
      <dgm:prSet presAssocID="{90F5E8BE-EC36-6746-A9E9-5C4E11F3520D}" presName="Name56" presStyleLbl="parChTrans1D2" presStyleIdx="1" presStyleCnt="3"/>
      <dgm:spPr/>
      <dgm:t>
        <a:bodyPr/>
        <a:lstStyle/>
        <a:p>
          <a:endParaRPr lang="en-US"/>
        </a:p>
      </dgm:t>
    </dgm:pt>
    <dgm:pt modelId="{A9B4EB4D-F39C-6C41-AE85-28C03FFC6C38}" type="pres">
      <dgm:prSet presAssocID="{BDB28EFE-2C61-8E47-BC12-BD73735C7BA3}" presName="text0" presStyleLbl="node1" presStyleIdx="2" presStyleCnt="4" custScaleX="221607" custScaleY="108332" custRadScaleRad="109146" custRadScaleInc="-2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02616-0132-2E4C-A6E1-0D1A43DCFC78}" type="pres">
      <dgm:prSet presAssocID="{6E94E055-8F61-7D43-BC9F-52A0A4F19F58}" presName="Name56" presStyleLbl="parChTrans1D2" presStyleIdx="2" presStyleCnt="3"/>
      <dgm:spPr/>
      <dgm:t>
        <a:bodyPr/>
        <a:lstStyle/>
        <a:p>
          <a:endParaRPr lang="en-US"/>
        </a:p>
      </dgm:t>
    </dgm:pt>
    <dgm:pt modelId="{75CDF0EE-BAC8-EE48-B427-8DAEDA79D580}" type="pres">
      <dgm:prSet presAssocID="{8366C26B-617A-D34B-9D99-79E6725DBC5E}" presName="text0" presStyleLbl="node1" presStyleIdx="3" presStyleCnt="4" custScaleX="228148" custScaleY="102305" custRadScaleRad="110640" custRadScaleInc="12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D213F9-C2DF-F946-9763-5D8365A45EC3}" type="presOf" srcId="{2272272D-4676-214F-9D0E-FEE416476989}" destId="{29BEB2CA-92BC-244E-B2F3-58FF9FC3A2AE}" srcOrd="0" destOrd="0" presId="urn:microsoft.com/office/officeart/2008/layout/RadialCluster"/>
    <dgm:cxn modelId="{57F2CA45-F9C0-3C48-914D-C3A8759C10E3}" srcId="{1AEFB3DE-2785-2E44-8D36-4F7C62680DA1}" destId="{8366C26B-617A-D34B-9D99-79E6725DBC5E}" srcOrd="2" destOrd="0" parTransId="{6E94E055-8F61-7D43-BC9F-52A0A4F19F58}" sibTransId="{D32297EC-BD4A-3F49-9C02-91B56A41504B}"/>
    <dgm:cxn modelId="{FAA8A7E1-F2D0-FD4F-9719-C53A7BB3C1AB}" type="presOf" srcId="{8366C26B-617A-D34B-9D99-79E6725DBC5E}" destId="{75CDF0EE-BAC8-EE48-B427-8DAEDA79D580}" srcOrd="0" destOrd="0" presId="urn:microsoft.com/office/officeart/2008/layout/RadialCluster"/>
    <dgm:cxn modelId="{47946146-4FD9-654F-913A-24B72A1DC2FE}" type="presOf" srcId="{BDB28EFE-2C61-8E47-BC12-BD73735C7BA3}" destId="{A9B4EB4D-F39C-6C41-AE85-28C03FFC6C38}" srcOrd="0" destOrd="0" presId="urn:microsoft.com/office/officeart/2008/layout/RadialCluster"/>
    <dgm:cxn modelId="{FF67CEB2-57E6-2645-B4E7-EBCF60688133}" type="presOf" srcId="{90F5E8BE-EC36-6746-A9E9-5C4E11F3520D}" destId="{AF8D3FC0-67E5-3249-9186-C28AE939D345}" srcOrd="0" destOrd="0" presId="urn:microsoft.com/office/officeart/2008/layout/RadialCluster"/>
    <dgm:cxn modelId="{9A6A2B96-54BE-5648-8903-F637856F170B}" srcId="{1AEFB3DE-2785-2E44-8D36-4F7C62680DA1}" destId="{99DAFBE8-D9D4-ED44-8ABB-64B6FBE7F0B6}" srcOrd="0" destOrd="0" parTransId="{74B155F6-C994-564D-A08F-1450B340F28D}" sibTransId="{A305050D-0F7F-1142-A453-96F54D736AE5}"/>
    <dgm:cxn modelId="{B0AFBC86-ECAE-D64F-BAD8-17AEE0B57530}" type="presOf" srcId="{74B155F6-C994-564D-A08F-1450B340F28D}" destId="{7B7225E4-5EB6-724A-BEFB-492903467AB4}" srcOrd="0" destOrd="0" presId="urn:microsoft.com/office/officeart/2008/layout/RadialCluster"/>
    <dgm:cxn modelId="{D59F1DBD-AB87-7442-A097-6757896F714E}" type="presOf" srcId="{6E94E055-8F61-7D43-BC9F-52A0A4F19F58}" destId="{CCE02616-0132-2E4C-A6E1-0D1A43DCFC78}" srcOrd="0" destOrd="0" presId="urn:microsoft.com/office/officeart/2008/layout/RadialCluster"/>
    <dgm:cxn modelId="{70D98E34-C33A-1A45-84B8-26277C832DBA}" srcId="{2272272D-4676-214F-9D0E-FEE416476989}" destId="{1AEFB3DE-2785-2E44-8D36-4F7C62680DA1}" srcOrd="0" destOrd="0" parTransId="{41B5DE28-4864-3549-98A6-C51F39166C23}" sibTransId="{CFB122F6-F4EC-9E45-998F-A1CCA63259E8}"/>
    <dgm:cxn modelId="{75186367-30D1-2B42-BCE7-25C19BD928E8}" type="presOf" srcId="{1AEFB3DE-2785-2E44-8D36-4F7C62680DA1}" destId="{906585F5-006F-664C-B662-340747BB2902}" srcOrd="0" destOrd="0" presId="urn:microsoft.com/office/officeart/2008/layout/RadialCluster"/>
    <dgm:cxn modelId="{E04CBE87-BAC0-C940-AC3B-7631990F04EC}" srcId="{1AEFB3DE-2785-2E44-8D36-4F7C62680DA1}" destId="{BDB28EFE-2C61-8E47-BC12-BD73735C7BA3}" srcOrd="1" destOrd="0" parTransId="{90F5E8BE-EC36-6746-A9E9-5C4E11F3520D}" sibTransId="{BB748359-C7AF-D248-8308-D2E935C81CED}"/>
    <dgm:cxn modelId="{1399F6F2-A13D-BE4A-882F-0CCD658CA8E8}" type="presOf" srcId="{99DAFBE8-D9D4-ED44-8ABB-64B6FBE7F0B6}" destId="{4D0B7008-71B8-1D48-A735-A304082DAD85}" srcOrd="0" destOrd="0" presId="urn:microsoft.com/office/officeart/2008/layout/RadialCluster"/>
    <dgm:cxn modelId="{A22DD675-ADA9-5549-90E4-0E994186AB10}" type="presParOf" srcId="{29BEB2CA-92BC-244E-B2F3-58FF9FC3A2AE}" destId="{65914F19-F5F7-DF43-9D5B-BFFB0D3020CA}" srcOrd="0" destOrd="0" presId="urn:microsoft.com/office/officeart/2008/layout/RadialCluster"/>
    <dgm:cxn modelId="{81918482-89DA-A94A-8B44-0F7E97F53A38}" type="presParOf" srcId="{65914F19-F5F7-DF43-9D5B-BFFB0D3020CA}" destId="{906585F5-006F-664C-B662-340747BB2902}" srcOrd="0" destOrd="0" presId="urn:microsoft.com/office/officeart/2008/layout/RadialCluster"/>
    <dgm:cxn modelId="{92BF64FD-CC69-0640-9E1D-E16CE9286733}" type="presParOf" srcId="{65914F19-F5F7-DF43-9D5B-BFFB0D3020CA}" destId="{7B7225E4-5EB6-724A-BEFB-492903467AB4}" srcOrd="1" destOrd="0" presId="urn:microsoft.com/office/officeart/2008/layout/RadialCluster"/>
    <dgm:cxn modelId="{493C4342-8464-FC41-BA92-53C29E8AE77D}" type="presParOf" srcId="{65914F19-F5F7-DF43-9D5B-BFFB0D3020CA}" destId="{4D0B7008-71B8-1D48-A735-A304082DAD85}" srcOrd="2" destOrd="0" presId="urn:microsoft.com/office/officeart/2008/layout/RadialCluster"/>
    <dgm:cxn modelId="{B8253D23-9187-DD4E-A7F7-BE8B72E02456}" type="presParOf" srcId="{65914F19-F5F7-DF43-9D5B-BFFB0D3020CA}" destId="{AF8D3FC0-67E5-3249-9186-C28AE939D345}" srcOrd="3" destOrd="0" presId="urn:microsoft.com/office/officeart/2008/layout/RadialCluster"/>
    <dgm:cxn modelId="{039DAECE-B899-814D-924C-E9A7888A5FD4}" type="presParOf" srcId="{65914F19-F5F7-DF43-9D5B-BFFB0D3020CA}" destId="{A9B4EB4D-F39C-6C41-AE85-28C03FFC6C38}" srcOrd="4" destOrd="0" presId="urn:microsoft.com/office/officeart/2008/layout/RadialCluster"/>
    <dgm:cxn modelId="{B464360C-1D8C-5742-8FDB-C4E2C23684DD}" type="presParOf" srcId="{65914F19-F5F7-DF43-9D5B-BFFB0D3020CA}" destId="{CCE02616-0132-2E4C-A6E1-0D1A43DCFC78}" srcOrd="5" destOrd="0" presId="urn:microsoft.com/office/officeart/2008/layout/RadialCluster"/>
    <dgm:cxn modelId="{52103EC6-F6FB-F44E-A840-3C50647DE73B}" type="presParOf" srcId="{65914F19-F5F7-DF43-9D5B-BFFB0D3020CA}" destId="{75CDF0EE-BAC8-EE48-B427-8DAEDA79D580}" srcOrd="6" destOrd="0" presId="urn:microsoft.com/office/officeart/2008/layout/RadialCluster"/>
  </dgm:cxnLst>
  <dgm:bg/>
  <dgm:whole>
    <a:ln>
      <a:solidFill>
        <a:srgbClr val="FFFFFF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4235C8-A5D4-6A4E-8D5F-527592462A82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487EE3-E2E6-E445-84EA-1AABBDA9C661}">
      <dgm:prSet phldrT="[Text]" custT="1"/>
      <dgm:spPr/>
      <dgm:t>
        <a:bodyPr/>
        <a:lstStyle/>
        <a:p>
          <a:pPr algn="ctr">
            <a:lnSpc>
              <a:spcPct val="70000"/>
            </a:lnSpc>
          </a:pPr>
          <a:r>
            <a:rPr lang="en-US" sz="2400" dirty="0" smtClean="0">
              <a:solidFill>
                <a:srgbClr val="000090"/>
              </a:solidFill>
            </a:rPr>
            <a:t>CONHECER </a:t>
          </a:r>
        </a:p>
        <a:p>
          <a:pPr algn="ctr">
            <a:lnSpc>
              <a:spcPct val="70000"/>
            </a:lnSpc>
          </a:pPr>
          <a:r>
            <a:rPr lang="en-US" sz="2400" dirty="0" smtClean="0">
              <a:solidFill>
                <a:srgbClr val="000090"/>
              </a:solidFill>
            </a:rPr>
            <a:t>A POPULAÇÃO </a:t>
          </a:r>
          <a:endParaRPr lang="en-US" sz="2400" dirty="0">
            <a:solidFill>
              <a:srgbClr val="000090"/>
            </a:solidFill>
          </a:endParaRPr>
        </a:p>
      </dgm:t>
    </dgm:pt>
    <dgm:pt modelId="{DC1F3D8B-0809-8D4D-B7EF-1386C31AAF4D}" type="parTrans" cxnId="{76943591-A109-D74E-AB00-44CBA0E39BC5}">
      <dgm:prSet/>
      <dgm:spPr/>
      <dgm:t>
        <a:bodyPr/>
        <a:lstStyle/>
        <a:p>
          <a:endParaRPr lang="en-US"/>
        </a:p>
      </dgm:t>
    </dgm:pt>
    <dgm:pt modelId="{5E033C3F-BCF8-7449-B826-BA75639E7B4D}" type="sibTrans" cxnId="{76943591-A109-D74E-AB00-44CBA0E39BC5}">
      <dgm:prSet/>
      <dgm:spPr/>
      <dgm:t>
        <a:bodyPr/>
        <a:lstStyle/>
        <a:p>
          <a:endParaRPr lang="en-US"/>
        </a:p>
      </dgm:t>
    </dgm:pt>
    <dgm:pt modelId="{70D74B86-C356-F64E-8BED-3604AD679484}">
      <dgm:prSet phldrT="[Text]" custT="1"/>
      <dgm:spPr/>
      <dgm:t>
        <a:bodyPr/>
        <a:lstStyle/>
        <a:p>
          <a:pPr algn="ctr">
            <a:lnSpc>
              <a:spcPct val="70000"/>
            </a:lnSpc>
          </a:pPr>
          <a:r>
            <a:rPr lang="en-US" sz="2400" dirty="0" smtClean="0">
              <a:solidFill>
                <a:srgbClr val="000090"/>
              </a:solidFill>
            </a:rPr>
            <a:t>IDENTIFICAR </a:t>
          </a:r>
        </a:p>
        <a:p>
          <a:pPr algn="ctr">
            <a:lnSpc>
              <a:spcPct val="70000"/>
            </a:lnSpc>
          </a:pPr>
          <a:r>
            <a:rPr lang="en-US" sz="2400" dirty="0" smtClean="0">
              <a:solidFill>
                <a:srgbClr val="000090"/>
              </a:solidFill>
            </a:rPr>
            <a:t>FATORES DE RISCO</a:t>
          </a:r>
          <a:endParaRPr lang="en-US" sz="2400" dirty="0">
            <a:solidFill>
              <a:srgbClr val="000090"/>
            </a:solidFill>
          </a:endParaRPr>
        </a:p>
      </dgm:t>
    </dgm:pt>
    <dgm:pt modelId="{CEAA4D06-08AC-0E47-B4CE-3B88A7446E31}" type="parTrans" cxnId="{F5149EEB-40FE-C54E-8E89-DD7F2A45BB42}">
      <dgm:prSet/>
      <dgm:spPr/>
      <dgm:t>
        <a:bodyPr/>
        <a:lstStyle/>
        <a:p>
          <a:endParaRPr lang="en-US"/>
        </a:p>
      </dgm:t>
    </dgm:pt>
    <dgm:pt modelId="{DB064808-064B-C646-BFF6-29BEFC8BDDEC}" type="sibTrans" cxnId="{F5149EEB-40FE-C54E-8E89-DD7F2A45BB42}">
      <dgm:prSet/>
      <dgm:spPr/>
      <dgm:t>
        <a:bodyPr/>
        <a:lstStyle/>
        <a:p>
          <a:endParaRPr lang="en-US"/>
        </a:p>
      </dgm:t>
    </dgm:pt>
    <dgm:pt modelId="{0208BA31-A25D-6E45-8E35-9048348B7C36}">
      <dgm:prSet phldrT="[Text]"/>
      <dgm:spPr/>
      <dgm:t>
        <a:bodyPr/>
        <a:lstStyle/>
        <a:p>
          <a:endParaRPr lang="en-US" dirty="0"/>
        </a:p>
      </dgm:t>
    </dgm:pt>
    <dgm:pt modelId="{53368B7C-40C9-8543-A984-C35A3349244F}" type="parTrans" cxnId="{2B51D1D4-CD33-1A41-9233-E726CA2E308B}">
      <dgm:prSet/>
      <dgm:spPr/>
      <dgm:t>
        <a:bodyPr/>
        <a:lstStyle/>
        <a:p>
          <a:endParaRPr lang="en-US"/>
        </a:p>
      </dgm:t>
    </dgm:pt>
    <dgm:pt modelId="{29509734-EF93-744A-812A-C2908E72F7B7}" type="sibTrans" cxnId="{2B51D1D4-CD33-1A41-9233-E726CA2E308B}">
      <dgm:prSet/>
      <dgm:spPr/>
      <dgm:t>
        <a:bodyPr/>
        <a:lstStyle/>
        <a:p>
          <a:endParaRPr lang="en-US"/>
        </a:p>
      </dgm:t>
    </dgm:pt>
    <dgm:pt modelId="{799B51A3-D6B5-4247-95B3-DEE57CFFA538}" type="pres">
      <dgm:prSet presAssocID="{2E4235C8-A5D4-6A4E-8D5F-527592462A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D1EC4B-990A-5643-A654-2EAE0ED3F36F}" type="pres">
      <dgm:prSet presAssocID="{E8487EE3-E2E6-E445-84EA-1AABBDA9C661}" presName="parentText" presStyleLbl="node1" presStyleIdx="0" presStyleCnt="2" custScaleX="84899" custScaleY="133810" custLinFactY="-18173" custLinFactNeighborX="-393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0273FC-644A-354A-AFC0-2C27DBCC464B}" type="pres">
      <dgm:prSet presAssocID="{5E033C3F-BCF8-7449-B826-BA75639E7B4D}" presName="spacer" presStyleCnt="0"/>
      <dgm:spPr/>
    </dgm:pt>
    <dgm:pt modelId="{44963E76-777A-6D42-946C-CB5BBBEC3041}" type="pres">
      <dgm:prSet presAssocID="{70D74B86-C356-F64E-8BED-3604AD679484}" presName="parentText" presStyleLbl="node1" presStyleIdx="1" presStyleCnt="2" custScaleX="84120" custScaleY="137462" custLinFactNeighborX="-4156" custLinFactNeighborY="863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9BB9C-1AF7-D647-94E1-E92DD84CCF38}" type="pres">
      <dgm:prSet presAssocID="{70D74B86-C356-F64E-8BED-3604AD67948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51D1D4-CD33-1A41-9233-E726CA2E308B}" srcId="{70D74B86-C356-F64E-8BED-3604AD679484}" destId="{0208BA31-A25D-6E45-8E35-9048348B7C36}" srcOrd="0" destOrd="0" parTransId="{53368B7C-40C9-8543-A984-C35A3349244F}" sibTransId="{29509734-EF93-744A-812A-C2908E72F7B7}"/>
    <dgm:cxn modelId="{0D24563E-8E5D-0945-97E4-08289945B398}" type="presOf" srcId="{70D74B86-C356-F64E-8BED-3604AD679484}" destId="{44963E76-777A-6D42-946C-CB5BBBEC3041}" srcOrd="0" destOrd="0" presId="urn:microsoft.com/office/officeart/2005/8/layout/vList2"/>
    <dgm:cxn modelId="{76943591-A109-D74E-AB00-44CBA0E39BC5}" srcId="{2E4235C8-A5D4-6A4E-8D5F-527592462A82}" destId="{E8487EE3-E2E6-E445-84EA-1AABBDA9C661}" srcOrd="0" destOrd="0" parTransId="{DC1F3D8B-0809-8D4D-B7EF-1386C31AAF4D}" sibTransId="{5E033C3F-BCF8-7449-B826-BA75639E7B4D}"/>
    <dgm:cxn modelId="{7D255FCE-81AF-2840-8AAA-76182EE78F6A}" type="presOf" srcId="{E8487EE3-E2E6-E445-84EA-1AABBDA9C661}" destId="{30D1EC4B-990A-5643-A654-2EAE0ED3F36F}" srcOrd="0" destOrd="0" presId="urn:microsoft.com/office/officeart/2005/8/layout/vList2"/>
    <dgm:cxn modelId="{3EF70BEB-DD6F-0840-BCD9-3425CD638DD7}" type="presOf" srcId="{0208BA31-A25D-6E45-8E35-9048348B7C36}" destId="{BEE9BB9C-1AF7-D647-94E1-E92DD84CCF38}" srcOrd="0" destOrd="0" presId="urn:microsoft.com/office/officeart/2005/8/layout/vList2"/>
    <dgm:cxn modelId="{5E5C9CB3-37FD-1347-B6D7-DF326A7C26A2}" type="presOf" srcId="{2E4235C8-A5D4-6A4E-8D5F-527592462A82}" destId="{799B51A3-D6B5-4247-95B3-DEE57CFFA538}" srcOrd="0" destOrd="0" presId="urn:microsoft.com/office/officeart/2005/8/layout/vList2"/>
    <dgm:cxn modelId="{F5149EEB-40FE-C54E-8E89-DD7F2A45BB42}" srcId="{2E4235C8-A5D4-6A4E-8D5F-527592462A82}" destId="{70D74B86-C356-F64E-8BED-3604AD679484}" srcOrd="1" destOrd="0" parTransId="{CEAA4D06-08AC-0E47-B4CE-3B88A7446E31}" sibTransId="{DB064808-064B-C646-BFF6-29BEFC8BDDEC}"/>
    <dgm:cxn modelId="{6D372221-90E8-0E44-BD6F-19CDCC0BD368}" type="presParOf" srcId="{799B51A3-D6B5-4247-95B3-DEE57CFFA538}" destId="{30D1EC4B-990A-5643-A654-2EAE0ED3F36F}" srcOrd="0" destOrd="0" presId="urn:microsoft.com/office/officeart/2005/8/layout/vList2"/>
    <dgm:cxn modelId="{AE555160-96E7-3744-BAB3-06FEFF785D8A}" type="presParOf" srcId="{799B51A3-D6B5-4247-95B3-DEE57CFFA538}" destId="{590273FC-644A-354A-AFC0-2C27DBCC464B}" srcOrd="1" destOrd="0" presId="urn:microsoft.com/office/officeart/2005/8/layout/vList2"/>
    <dgm:cxn modelId="{F0B87F57-3436-3140-8F90-B7EF6657764C}" type="presParOf" srcId="{799B51A3-D6B5-4247-95B3-DEE57CFFA538}" destId="{44963E76-777A-6D42-946C-CB5BBBEC3041}" srcOrd="2" destOrd="0" presId="urn:microsoft.com/office/officeart/2005/8/layout/vList2"/>
    <dgm:cxn modelId="{AC13CCFD-79A2-A643-A907-93D296A00913}" type="presParOf" srcId="{799B51A3-D6B5-4247-95B3-DEE57CFFA538}" destId="{BEE9BB9C-1AF7-D647-94E1-E92DD84CCF3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6585F5-006F-664C-B662-340747BB2902}">
      <dsp:nvSpPr>
        <dsp:cNvPr id="0" name=""/>
        <dsp:cNvSpPr/>
      </dsp:nvSpPr>
      <dsp:spPr>
        <a:xfrm>
          <a:off x="2175531" y="2400075"/>
          <a:ext cx="4141580" cy="133003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0090"/>
              </a:solidFill>
            </a:rPr>
            <a:t>CLASSIFICAÇÃO DE RISCOS  FAMILIARES</a:t>
          </a:r>
          <a:endParaRPr lang="en-US" sz="2800" b="1" kern="1200" dirty="0">
            <a:solidFill>
              <a:srgbClr val="000090"/>
            </a:solidFill>
          </a:endParaRPr>
        </a:p>
      </dsp:txBody>
      <dsp:txXfrm>
        <a:off x="2240458" y="2465002"/>
        <a:ext cx="4011726" cy="1200180"/>
      </dsp:txXfrm>
    </dsp:sp>
    <dsp:sp modelId="{7B7225E4-5EB6-724A-BEFB-492903467AB4}">
      <dsp:nvSpPr>
        <dsp:cNvPr id="0" name=""/>
        <dsp:cNvSpPr/>
      </dsp:nvSpPr>
      <dsp:spPr>
        <a:xfrm rot="13626084">
          <a:off x="2542952" y="1926975"/>
          <a:ext cx="12916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91635" y="0"/>
              </a:lnTo>
            </a:path>
          </a:pathLst>
        </a:custGeom>
        <a:noFill/>
        <a:ln w="9525" cap="flat" cmpd="sng" algn="ctr">
          <a:solidFill>
            <a:srgbClr val="FFFFFF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0B7008-71B8-1D48-A735-A304082DAD85}">
      <dsp:nvSpPr>
        <dsp:cNvPr id="0" name=""/>
        <dsp:cNvSpPr/>
      </dsp:nvSpPr>
      <dsp:spPr>
        <a:xfrm>
          <a:off x="254028" y="180596"/>
          <a:ext cx="3807116" cy="1273279"/>
        </a:xfrm>
        <a:prstGeom prst="roundRect">
          <a:avLst/>
        </a:prstGeom>
        <a:gradFill rotWithShape="0">
          <a:gsLst>
            <a:gs pos="0">
              <a:schemeClr val="accent3">
                <a:hueOff val="3750089"/>
                <a:satOff val="-5627"/>
                <a:lumOff val="-9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3750089"/>
                <a:satOff val="-5627"/>
                <a:lumOff val="-9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0090"/>
              </a:solidFill>
            </a:rPr>
            <a:t>TRABALHO DA SAÚDE DA FAMÍLIA</a:t>
          </a:r>
          <a:endParaRPr lang="en-US" sz="2800" b="1" kern="1200" dirty="0">
            <a:solidFill>
              <a:srgbClr val="000090"/>
            </a:solidFill>
          </a:endParaRPr>
        </a:p>
      </dsp:txBody>
      <dsp:txXfrm>
        <a:off x="316184" y="242752"/>
        <a:ext cx="3682804" cy="1148967"/>
      </dsp:txXfrm>
    </dsp:sp>
    <dsp:sp modelId="{AF8D3FC0-67E5-3249-9186-C28AE939D345}">
      <dsp:nvSpPr>
        <dsp:cNvPr id="0" name=""/>
        <dsp:cNvSpPr/>
      </dsp:nvSpPr>
      <dsp:spPr>
        <a:xfrm rot="2274561">
          <a:off x="4943964" y="4185272"/>
          <a:ext cx="148161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81614" y="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B4EB4D-F39C-6C41-AE85-28C03FFC6C38}">
      <dsp:nvSpPr>
        <dsp:cNvPr id="0" name=""/>
        <dsp:cNvSpPr/>
      </dsp:nvSpPr>
      <dsp:spPr>
        <a:xfrm>
          <a:off x="5752756" y="4640434"/>
          <a:ext cx="2774946" cy="1356525"/>
        </a:xfrm>
        <a:prstGeom prst="roundRect">
          <a:avLst/>
        </a:prstGeom>
        <a:gradFill rotWithShape="0">
          <a:gsLst>
            <a:gs pos="0">
              <a:schemeClr val="accent3">
                <a:hueOff val="7500177"/>
                <a:satOff val="-11253"/>
                <a:lumOff val="-18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7500177"/>
                <a:satOff val="-11253"/>
                <a:lumOff val="-18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0090"/>
              </a:solidFill>
            </a:rPr>
            <a:t>FATORES DE PROTEÇÃO</a:t>
          </a:r>
          <a:endParaRPr lang="en-US" sz="2800" b="1" kern="1200" dirty="0">
            <a:solidFill>
              <a:srgbClr val="000090"/>
            </a:solidFill>
          </a:endParaRPr>
        </a:p>
      </dsp:txBody>
      <dsp:txXfrm>
        <a:off x="5818976" y="4706654"/>
        <a:ext cx="2642506" cy="1224085"/>
      </dsp:txXfrm>
    </dsp:sp>
    <dsp:sp modelId="{CCE02616-0132-2E4C-A6E1-0D1A43DCFC78}">
      <dsp:nvSpPr>
        <dsp:cNvPr id="0" name=""/>
        <dsp:cNvSpPr/>
      </dsp:nvSpPr>
      <dsp:spPr>
        <a:xfrm rot="8327262">
          <a:off x="2164727" y="4227284"/>
          <a:ext cx="15092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09216" y="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DF0EE-BAC8-EE48-B427-8DAEDA79D580}">
      <dsp:nvSpPr>
        <dsp:cNvPr id="0" name=""/>
        <dsp:cNvSpPr/>
      </dsp:nvSpPr>
      <dsp:spPr>
        <a:xfrm>
          <a:off x="191885" y="4724458"/>
          <a:ext cx="2856852" cy="1281055"/>
        </a:xfrm>
        <a:prstGeom prst="roundRect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0090"/>
              </a:solidFill>
            </a:rPr>
            <a:t>FATORES DE RISCO</a:t>
          </a:r>
          <a:endParaRPr lang="en-US" sz="2800" b="1" kern="1200" dirty="0">
            <a:solidFill>
              <a:srgbClr val="000090"/>
            </a:solidFill>
          </a:endParaRPr>
        </a:p>
      </dsp:txBody>
      <dsp:txXfrm>
        <a:off x="254421" y="4786994"/>
        <a:ext cx="2731780" cy="11559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D1EC4B-990A-5643-A654-2EAE0ED3F36F}">
      <dsp:nvSpPr>
        <dsp:cNvPr id="0" name=""/>
        <dsp:cNvSpPr/>
      </dsp:nvSpPr>
      <dsp:spPr>
        <a:xfrm>
          <a:off x="459228" y="187034"/>
          <a:ext cx="3116047" cy="8194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0090"/>
              </a:solidFill>
            </a:rPr>
            <a:t>CONHECER </a:t>
          </a:r>
        </a:p>
        <a:p>
          <a:pPr lvl="0" algn="ctr" defTabSz="10668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0090"/>
              </a:solidFill>
            </a:rPr>
            <a:t>A POPULAÇÃO </a:t>
          </a:r>
          <a:endParaRPr lang="en-US" sz="2400" kern="1200" dirty="0">
            <a:solidFill>
              <a:srgbClr val="000090"/>
            </a:solidFill>
          </a:endParaRPr>
        </a:p>
      </dsp:txBody>
      <dsp:txXfrm>
        <a:off x="499232" y="227038"/>
        <a:ext cx="3036039" cy="739477"/>
      </dsp:txXfrm>
    </dsp:sp>
    <dsp:sp modelId="{44963E76-777A-6D42-946C-CB5BBBEC3041}">
      <dsp:nvSpPr>
        <dsp:cNvPr id="0" name=""/>
        <dsp:cNvSpPr/>
      </dsp:nvSpPr>
      <dsp:spPr>
        <a:xfrm>
          <a:off x="480866" y="1207997"/>
          <a:ext cx="3059126" cy="8418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0090"/>
              </a:solidFill>
            </a:rPr>
            <a:t>IDENTIFICAR </a:t>
          </a:r>
        </a:p>
        <a:p>
          <a:pPr lvl="0" algn="ctr" defTabSz="10668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0090"/>
              </a:solidFill>
            </a:rPr>
            <a:t>FATORES DE RISCO</a:t>
          </a:r>
          <a:endParaRPr lang="en-US" sz="2400" kern="1200" dirty="0">
            <a:solidFill>
              <a:srgbClr val="000090"/>
            </a:solidFill>
          </a:endParaRPr>
        </a:p>
      </dsp:txBody>
      <dsp:txXfrm>
        <a:off x="521962" y="1249093"/>
        <a:ext cx="2976934" cy="759659"/>
      </dsp:txXfrm>
    </dsp:sp>
    <dsp:sp modelId="{BEE9BB9C-1AF7-D647-94E1-E92DD84CCF38}">
      <dsp:nvSpPr>
        <dsp:cNvPr id="0" name=""/>
        <dsp:cNvSpPr/>
      </dsp:nvSpPr>
      <dsp:spPr>
        <a:xfrm>
          <a:off x="0" y="1985570"/>
          <a:ext cx="4323136" cy="74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260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00" kern="1200" dirty="0"/>
        </a:p>
      </dsp:txBody>
      <dsp:txXfrm>
        <a:off x="0" y="1985570"/>
        <a:ext cx="4323136" cy="74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F30037-8396-0646-82E8-E7CBEB599A7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76DD2D-2AC5-9D41-BE45-A170766B9CDB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4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F30037-8396-0646-82E8-E7CBEB599A7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76DD2D-2AC5-9D41-BE45-A170766B9CDB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0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F30037-8396-0646-82E8-E7CBEB599A7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76DD2D-2AC5-9D41-BE45-A170766B9CDB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6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F30037-8396-0646-82E8-E7CBEB599A7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76DD2D-2AC5-9D41-BE45-A170766B9CDB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F30037-8396-0646-82E8-E7CBEB599A7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76DD2D-2AC5-9D41-BE45-A170766B9CDB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6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F30037-8396-0646-82E8-E7CBEB599A7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76DD2D-2AC5-9D41-BE45-A170766B9CDB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6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F30037-8396-0646-82E8-E7CBEB599A7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76DD2D-2AC5-9D41-BE45-A170766B9CDB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0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F30037-8396-0646-82E8-E7CBEB599A7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76DD2D-2AC5-9D41-BE45-A170766B9CDB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0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F30037-8396-0646-82E8-E7CBEB599A7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76DD2D-2AC5-9D41-BE45-A170766B9CDB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2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F30037-8396-0646-82E8-E7CBEB599A7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76DD2D-2AC5-9D41-BE45-A170766B9CDB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4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F30037-8396-0646-82E8-E7CBEB599A7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76DD2D-2AC5-9D41-BE45-A170766B9CDB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4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 userDrawn="1"/>
        </p:nvSpPr>
        <p:spPr>
          <a:xfrm>
            <a:off x="-18000" y="0"/>
            <a:ext cx="9180000" cy="252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254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76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Word1.docx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Word2.docx"/><Relationship Id="rId4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1052736"/>
            <a:ext cx="9144000" cy="5286690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outerShdw blurRad="25400" dist="254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31559" cy="3287242"/>
          </a:xfrm>
        </p:spPr>
        <p:txBody>
          <a:bodyPr anchor="ctr">
            <a:noAutofit/>
          </a:bodyPr>
          <a:lstStyle/>
          <a:p>
            <a:pPr>
              <a:spcBef>
                <a:spcPts val="1200"/>
              </a:spcBef>
            </a:pPr>
            <a:r>
              <a:rPr lang="pt-BR" sz="4000" b="1" dirty="0" smtClean="0">
                <a:solidFill>
                  <a:schemeClr val="bg1"/>
                </a:solidFill>
                <a:latin typeface="Cambria" pitchFamily="18" charset="0"/>
              </a:rPr>
              <a:t>CLASSIFICAÇÃO POR GRAU DE RISCO DAS FAMÍLIAS</a:t>
            </a:r>
            <a:endParaRPr lang="pt-BR" sz="28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355976" y="6413266"/>
            <a:ext cx="4595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b="1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DATA</a:t>
            </a:r>
            <a:endParaRPr lang="pt-BR" sz="2000" b="1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251520" y="430613"/>
            <a:ext cx="6067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spc="5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PLANIFICAÇÃO DA ATENÇÃO À SAÚDE</a:t>
            </a:r>
          </a:p>
        </p:txBody>
      </p:sp>
      <p:pic>
        <p:nvPicPr>
          <p:cNvPr id="7" name="Imagem 6" descr="Logo conass_curva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5486"/>
            <a:ext cx="1613452" cy="511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83612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28650" y="553385"/>
            <a:ext cx="8290760" cy="603062"/>
          </a:xfrm>
        </p:spPr>
        <p:txBody>
          <a:bodyPr anchor="t">
            <a:noAutofit/>
          </a:bodyPr>
          <a:lstStyle/>
          <a:p>
            <a:r>
              <a:rPr lang="pt-BR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Escala de Coelho-Savassi – ERF-CS</a:t>
            </a: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1825625"/>
            <a:ext cx="8290761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  <a:tabLst>
                <a:tab pos="363538" algn="l"/>
              </a:tabLst>
            </a:pPr>
            <a:r>
              <a:rPr lang="pt-BR" sz="2400" b="1" dirty="0">
                <a:solidFill>
                  <a:srgbClr val="4C5A6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Metodologia</a:t>
            </a:r>
            <a:r>
              <a:rPr lang="pt-BR" sz="2400" dirty="0">
                <a:solidFill>
                  <a:srgbClr val="4C5A6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</a:p>
          <a:p>
            <a:pPr marL="363538">
              <a:lnSpc>
                <a:spcPct val="120000"/>
              </a:lnSpc>
              <a:spcBef>
                <a:spcPts val="0"/>
              </a:spcBef>
              <a:tabLst>
                <a:tab pos="363538" algn="l"/>
              </a:tabLst>
            </a:pPr>
            <a:r>
              <a:rPr lang="pt-BR" sz="2200" dirty="0">
                <a:solidFill>
                  <a:srgbClr val="4C5A6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 ACS, partindo do conhecimento da família no cadastro, identifica as sentinelas de risco em cada integrante da família, faz a somatória dos pontos e chega à pontuação final</a:t>
            </a:r>
          </a:p>
          <a:p>
            <a:pPr marL="363538">
              <a:lnSpc>
                <a:spcPct val="120000"/>
              </a:lnSpc>
              <a:spcBef>
                <a:spcPts val="0"/>
              </a:spcBef>
              <a:tabLst>
                <a:tab pos="363538" algn="l"/>
              </a:tabLst>
            </a:pPr>
            <a:r>
              <a:rPr lang="pt-BR" sz="2200" dirty="0">
                <a:solidFill>
                  <a:srgbClr val="4C5A6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pontuação indica a classificação final:</a:t>
            </a:r>
          </a:p>
          <a:p>
            <a:pPr marL="363538">
              <a:lnSpc>
                <a:spcPct val="120000"/>
              </a:lnSpc>
              <a:spcBef>
                <a:spcPts val="0"/>
              </a:spcBef>
              <a:tabLst>
                <a:tab pos="363538" algn="l"/>
              </a:tabLst>
            </a:pPr>
            <a:endParaRPr lang="pt-BR" sz="2200" dirty="0">
              <a:solidFill>
                <a:srgbClr val="4C5A6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1120589" y="4220883"/>
          <a:ext cx="7128000" cy="20723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589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69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4468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ESCORE TOTAL</a:t>
                      </a:r>
                    </a:p>
                  </a:txBody>
                  <a:tcPr anchor="ctr">
                    <a:solidFill>
                      <a:srgbClr val="4C5A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RISCO</a:t>
                      </a:r>
                      <a:r>
                        <a:rPr lang="pt-BR" baseline="0" dirty="0"/>
                        <a:t> FAMILIAR</a:t>
                      </a:r>
                      <a:endParaRPr lang="pt-BR" dirty="0"/>
                    </a:p>
                  </a:txBody>
                  <a:tcPr anchor="ctr">
                    <a:solidFill>
                      <a:srgbClr val="4C5A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468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 a</a:t>
                      </a:r>
                      <a:r>
                        <a:rPr lang="pt-BR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4</a:t>
                      </a:r>
                      <a:endParaRPr lang="pt-BR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Sem Risco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4468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 a 6</a:t>
                      </a:r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R1 – Risco Menor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4468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 a 8</a:t>
                      </a:r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R2 – Risco Médio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44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 ou mais</a:t>
                      </a:r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R3 – Risco Máximo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99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28650" y="553385"/>
            <a:ext cx="8290760" cy="603062"/>
          </a:xfrm>
        </p:spPr>
        <p:txBody>
          <a:bodyPr anchor="t">
            <a:noAutofit/>
          </a:bodyPr>
          <a:lstStyle/>
          <a:p>
            <a:r>
              <a:rPr lang="pt-BR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Escala de Coelho-Savassi – ERF-CS</a:t>
            </a: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1825625"/>
            <a:ext cx="8290761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  <a:tabLst>
                <a:tab pos="363538" algn="l"/>
              </a:tabLst>
            </a:pPr>
            <a:r>
              <a:rPr lang="pt-BR" sz="2400" b="1" dirty="0">
                <a:solidFill>
                  <a:srgbClr val="4C5A6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Metodologia</a:t>
            </a:r>
            <a:r>
              <a:rPr lang="pt-BR" sz="2400" dirty="0">
                <a:solidFill>
                  <a:srgbClr val="4C5A6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</a:p>
          <a:p>
            <a:pPr marL="363538">
              <a:lnSpc>
                <a:spcPct val="120000"/>
              </a:lnSpc>
              <a:spcBef>
                <a:spcPts val="0"/>
              </a:spcBef>
              <a:tabLst>
                <a:tab pos="363538" algn="l"/>
              </a:tabLst>
            </a:pPr>
            <a:r>
              <a:rPr lang="pt-BR" sz="2200" dirty="0">
                <a:solidFill>
                  <a:srgbClr val="4C5A6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ERF-CS não classifica riscos individuais, nem tem a pretensão de classificar todos os riscos presentes em uma família. </a:t>
            </a:r>
          </a:p>
          <a:p>
            <a:pPr marL="363538">
              <a:lnSpc>
                <a:spcPct val="120000"/>
              </a:lnSpc>
              <a:spcBef>
                <a:spcPts val="0"/>
              </a:spcBef>
              <a:tabLst>
                <a:tab pos="363538" algn="l"/>
              </a:tabLst>
            </a:pPr>
            <a:r>
              <a:rPr lang="pt-BR" sz="2200" dirty="0">
                <a:solidFill>
                  <a:srgbClr val="4C5A6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Não foi desenvolvida para fins de abordagem da dinâmica familiar, embora possa contribuir para selecionar famílias com maior potencial de se beneficiar dos instrumentos de abordagem familiar.</a:t>
            </a:r>
          </a:p>
          <a:p>
            <a:pPr marL="363538">
              <a:lnSpc>
                <a:spcPct val="120000"/>
              </a:lnSpc>
              <a:spcBef>
                <a:spcPts val="0"/>
              </a:spcBef>
              <a:tabLst>
                <a:tab pos="363538" algn="l"/>
              </a:tabLst>
            </a:pPr>
            <a:r>
              <a:rPr lang="pt-BR" sz="2200" dirty="0">
                <a:solidFill>
                  <a:srgbClr val="4C5A6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Tem um caráter dinâmico, devendo ser atualizada periodicamente.</a:t>
            </a:r>
          </a:p>
          <a:p>
            <a:pPr marL="363538">
              <a:lnSpc>
                <a:spcPct val="120000"/>
              </a:lnSpc>
              <a:spcBef>
                <a:spcPts val="0"/>
              </a:spcBef>
              <a:tabLst>
                <a:tab pos="363538" algn="l"/>
              </a:tabLst>
            </a:pPr>
            <a:endParaRPr lang="pt-BR" sz="2200" dirty="0">
              <a:solidFill>
                <a:srgbClr val="4C5A6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334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28650" y="553385"/>
            <a:ext cx="8290760" cy="603062"/>
          </a:xfrm>
        </p:spPr>
        <p:txBody>
          <a:bodyPr anchor="t">
            <a:noAutofit/>
          </a:bodyPr>
          <a:lstStyle/>
          <a:p>
            <a:r>
              <a:rPr lang="pt-BR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Escala de Coelho-Savassi – ERF-CS</a:t>
            </a: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1825625"/>
            <a:ext cx="8290761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  <a:tabLst>
                <a:tab pos="363538" algn="l"/>
              </a:tabLst>
            </a:pPr>
            <a:r>
              <a:rPr lang="pt-BR" sz="2400" b="1" dirty="0">
                <a:solidFill>
                  <a:srgbClr val="4C5A6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Vantagens</a:t>
            </a:r>
            <a:r>
              <a:rPr lang="pt-BR" sz="2400" dirty="0">
                <a:solidFill>
                  <a:srgbClr val="4C5A6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</a:p>
          <a:p>
            <a:pPr marL="363538">
              <a:lnSpc>
                <a:spcPct val="120000"/>
              </a:lnSpc>
              <a:spcBef>
                <a:spcPts val="0"/>
              </a:spcBef>
              <a:tabLst>
                <a:tab pos="363538" algn="l"/>
              </a:tabLst>
            </a:pPr>
            <a:r>
              <a:rPr lang="pt-BR" sz="2200" dirty="0">
                <a:solidFill>
                  <a:srgbClr val="4C5A6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disponibilidade dos dados na ficha A do SIAB e na rotina da equipe apresenta-se como um diferencial facilitador no uso deste instrumento.</a:t>
            </a:r>
          </a:p>
          <a:p>
            <a:pPr marL="363538">
              <a:lnSpc>
                <a:spcPct val="120000"/>
              </a:lnSpc>
              <a:spcBef>
                <a:spcPts val="0"/>
              </a:spcBef>
              <a:tabLst>
                <a:tab pos="363538" algn="l"/>
              </a:tabLst>
            </a:pPr>
            <a:r>
              <a:rPr lang="pt-BR" sz="2200" dirty="0">
                <a:solidFill>
                  <a:srgbClr val="4C5A6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Oferece acesso na medida em que prioriza a atenção no domicílio e favorece a integralidade e equidade das ações desenvolvidas pela equipe de saúde da família.</a:t>
            </a:r>
          </a:p>
          <a:p>
            <a:pPr marL="363538">
              <a:lnSpc>
                <a:spcPct val="120000"/>
              </a:lnSpc>
              <a:spcBef>
                <a:spcPts val="0"/>
              </a:spcBef>
              <a:tabLst>
                <a:tab pos="363538" algn="l"/>
              </a:tabLst>
            </a:pPr>
            <a:r>
              <a:rPr lang="pt-BR" sz="2200" dirty="0">
                <a:solidFill>
                  <a:srgbClr val="4C5A6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Torna mais fácil a coordenação do cuidado pelo fato de ter nas mãos os dados que permitem entender cada família e suas necessidades.</a:t>
            </a:r>
          </a:p>
          <a:p>
            <a:pPr marL="363538">
              <a:lnSpc>
                <a:spcPct val="120000"/>
              </a:lnSpc>
              <a:spcBef>
                <a:spcPts val="0"/>
              </a:spcBef>
              <a:tabLst>
                <a:tab pos="363538" algn="l"/>
              </a:tabLst>
            </a:pPr>
            <a:endParaRPr lang="pt-BR" sz="2200" dirty="0">
              <a:solidFill>
                <a:srgbClr val="4C5A6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3538">
              <a:lnSpc>
                <a:spcPct val="120000"/>
              </a:lnSpc>
              <a:spcBef>
                <a:spcPts val="0"/>
              </a:spcBef>
              <a:tabLst>
                <a:tab pos="363538" algn="l"/>
              </a:tabLst>
            </a:pPr>
            <a:endParaRPr lang="pt-BR" sz="2200" dirty="0">
              <a:solidFill>
                <a:srgbClr val="4C5A6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95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>
            <a:off x="0" y="0"/>
            <a:ext cx="2808312" cy="69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1584682" y="0"/>
            <a:ext cx="7560000" cy="6912000"/>
          </a:xfrm>
          <a:prstGeom prst="rect">
            <a:avLst/>
          </a:prstGeom>
          <a:solidFill>
            <a:srgbClr val="2159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14339" name="Título 1"/>
          <p:cNvSpPr>
            <a:spLocks noGrp="1"/>
          </p:cNvSpPr>
          <p:nvPr>
            <p:ph type="ctrTitle"/>
          </p:nvPr>
        </p:nvSpPr>
        <p:spPr bwMode="auto">
          <a:xfrm>
            <a:off x="2422358" y="281175"/>
            <a:ext cx="6432884" cy="53782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pt-BR" sz="1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t-BR" sz="1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t-BR" sz="6600" b="1" dirty="0">
                <a:solidFill>
                  <a:schemeClr val="bg1"/>
                </a:solidFill>
                <a:latin typeface="Trebuchet MS" panose="020B0603020202020204" pitchFamily="34" charset="0"/>
                <a:ea typeface="Cambria Math" panose="02040503050406030204" pitchFamily="18" charset="0"/>
              </a:rPr>
              <a:t/>
            </a:r>
            <a:br>
              <a:rPr lang="pt-BR" sz="6600" b="1" dirty="0">
                <a:solidFill>
                  <a:schemeClr val="bg1"/>
                </a:solidFill>
                <a:latin typeface="Trebuchet MS" panose="020B0603020202020204" pitchFamily="34" charset="0"/>
                <a:ea typeface="Cambria Math" panose="02040503050406030204" pitchFamily="18" charset="0"/>
              </a:rPr>
            </a:br>
            <a:r>
              <a:rPr lang="pt-BR" sz="40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t-BR" sz="40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t-BR" sz="40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t-BR" sz="40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t-BR" sz="40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t-BR" sz="40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t-BR" sz="53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Verdana" panose="020B0604030504040204" pitchFamily="34" charset="0"/>
              </a:rPr>
              <a:t>Classifica</a:t>
            </a:r>
            <a:r>
              <a:rPr lang="pt-BR" sz="53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Verdana" panose="020B0604030504040204" pitchFamily="34" charset="0"/>
              </a:rPr>
              <a:t>ção de  Risco das Famílias</a:t>
            </a:r>
            <a:r>
              <a:rPr lang="pt-BR" sz="53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Verdana" panose="020B0604030504040204" pitchFamily="34" charset="0"/>
              </a:rPr>
              <a:t/>
            </a:r>
            <a:br>
              <a:rPr lang="pt-BR" sz="53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Verdana" panose="020B0604030504040204" pitchFamily="34" charset="0"/>
              </a:rPr>
            </a:br>
            <a:r>
              <a:rPr lang="pt-BR" sz="36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Verdana" panose="020B0604030504040204" pitchFamily="34" charset="0"/>
              </a:rPr>
              <a:t>Plano Diretor de Aten</a:t>
            </a:r>
            <a:r>
              <a:rPr lang="pt-BR" sz="36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Verdana" panose="020B0604030504040204" pitchFamily="34" charset="0"/>
              </a:rPr>
              <a:t>ção Primária à Saúde</a:t>
            </a:r>
            <a:br>
              <a:rPr lang="pt-BR" sz="36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Verdana" panose="020B0604030504040204" pitchFamily="34" charset="0"/>
              </a:rPr>
            </a:br>
            <a:r>
              <a:rPr lang="pt-BR" sz="36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Verdana" panose="020B0604030504040204" pitchFamily="34" charset="0"/>
              </a:rPr>
              <a:t>SES/MG</a:t>
            </a:r>
            <a:endParaRPr lang="pt-BR" sz="3100" b="1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Verdana" panose="020B0604030504040204" pitchFamily="34" charset="0"/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1712658" y="0"/>
            <a:ext cx="0" cy="6948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 descr="Logo conass_curva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038317" y="1571349"/>
            <a:ext cx="3621454" cy="11490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9835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48632" y="2222564"/>
            <a:ext cx="8034421" cy="4727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600" dirty="0" smtClean="0">
                <a:solidFill>
                  <a:srgbClr val="000090"/>
                </a:solidFill>
              </a:rPr>
              <a:t>OBJETIVOS:</a:t>
            </a:r>
          </a:p>
          <a:p>
            <a:pPr marL="571500" indent="-571500" algn="just">
              <a:lnSpc>
                <a:spcPct val="120000"/>
              </a:lnSpc>
              <a:buFont typeface="Arial"/>
              <a:buChar char="•"/>
            </a:pPr>
            <a:r>
              <a:rPr lang="en-US" sz="3600" dirty="0" err="1" smtClean="0">
                <a:solidFill>
                  <a:srgbClr val="000090"/>
                </a:solidFill>
              </a:rPr>
              <a:t>Conhecer</a:t>
            </a:r>
            <a:r>
              <a:rPr lang="en-US" sz="3600" dirty="0" smtClean="0">
                <a:solidFill>
                  <a:srgbClr val="000090"/>
                </a:solidFill>
              </a:rPr>
              <a:t> as </a:t>
            </a:r>
            <a:r>
              <a:rPr lang="en-US" sz="3600" dirty="0" err="1" smtClean="0">
                <a:solidFill>
                  <a:srgbClr val="000090"/>
                </a:solidFill>
              </a:rPr>
              <a:t>famílias</a:t>
            </a:r>
            <a:r>
              <a:rPr lang="en-US" sz="3600" dirty="0" smtClean="0">
                <a:solidFill>
                  <a:srgbClr val="000090"/>
                </a:solidFill>
              </a:rPr>
              <a:t> da </a:t>
            </a:r>
            <a:r>
              <a:rPr lang="en-US" sz="3600" dirty="0" err="1" smtClean="0">
                <a:solidFill>
                  <a:srgbClr val="000090"/>
                </a:solidFill>
              </a:rPr>
              <a:t>área</a:t>
            </a:r>
            <a:r>
              <a:rPr lang="en-US" sz="3600" dirty="0" smtClean="0">
                <a:solidFill>
                  <a:srgbClr val="000090"/>
                </a:solidFill>
              </a:rPr>
              <a:t> de </a:t>
            </a:r>
            <a:r>
              <a:rPr lang="en-US" sz="3600" dirty="0" err="1" smtClean="0">
                <a:solidFill>
                  <a:srgbClr val="000090"/>
                </a:solidFill>
              </a:rPr>
              <a:t>abrangência</a:t>
            </a:r>
            <a:r>
              <a:rPr lang="en-US" sz="3600" dirty="0" smtClean="0">
                <a:solidFill>
                  <a:srgbClr val="000090"/>
                </a:solidFill>
              </a:rPr>
              <a:t> da ESF;</a:t>
            </a:r>
          </a:p>
          <a:p>
            <a:pPr marL="571500" indent="-571500" algn="just">
              <a:lnSpc>
                <a:spcPct val="120000"/>
              </a:lnSpc>
              <a:buFont typeface="Arial"/>
              <a:buChar char="•"/>
            </a:pPr>
            <a:r>
              <a:rPr lang="en-US" sz="3600" dirty="0" err="1" smtClean="0">
                <a:solidFill>
                  <a:srgbClr val="000090"/>
                </a:solidFill>
              </a:rPr>
              <a:t>Identificar</a:t>
            </a:r>
            <a:r>
              <a:rPr lang="en-US" sz="3600" dirty="0" smtClean="0">
                <a:solidFill>
                  <a:srgbClr val="000090"/>
                </a:solidFill>
              </a:rPr>
              <a:t> </a:t>
            </a:r>
            <a:r>
              <a:rPr lang="en-US" sz="3600" dirty="0" err="1" smtClean="0">
                <a:solidFill>
                  <a:srgbClr val="000090"/>
                </a:solidFill>
              </a:rPr>
              <a:t>os</a:t>
            </a:r>
            <a:r>
              <a:rPr lang="en-US" sz="3600" dirty="0" smtClean="0">
                <a:solidFill>
                  <a:srgbClr val="000090"/>
                </a:solidFill>
              </a:rPr>
              <a:t> </a:t>
            </a:r>
            <a:r>
              <a:rPr lang="en-US" sz="3600" dirty="0" err="1" smtClean="0">
                <a:solidFill>
                  <a:srgbClr val="000090"/>
                </a:solidFill>
              </a:rPr>
              <a:t>fatores</a:t>
            </a:r>
            <a:r>
              <a:rPr lang="en-US" sz="3600" dirty="0" smtClean="0">
                <a:solidFill>
                  <a:srgbClr val="000090"/>
                </a:solidFill>
              </a:rPr>
              <a:t> de </a:t>
            </a:r>
            <a:r>
              <a:rPr lang="en-US" sz="3600" dirty="0" err="1" smtClean="0">
                <a:solidFill>
                  <a:srgbClr val="000090"/>
                </a:solidFill>
              </a:rPr>
              <a:t>riscos</a:t>
            </a:r>
            <a:r>
              <a:rPr lang="en-US" sz="3600" dirty="0" smtClean="0">
                <a:solidFill>
                  <a:srgbClr val="000090"/>
                </a:solidFill>
              </a:rPr>
              <a:t> </a:t>
            </a:r>
            <a:r>
              <a:rPr lang="en-US" sz="3600" dirty="0" err="1" smtClean="0">
                <a:solidFill>
                  <a:srgbClr val="000090"/>
                </a:solidFill>
              </a:rPr>
              <a:t>presentes</a:t>
            </a:r>
            <a:r>
              <a:rPr lang="en-US" sz="3600" dirty="0" smtClean="0">
                <a:solidFill>
                  <a:srgbClr val="000090"/>
                </a:solidFill>
              </a:rPr>
              <a:t>;</a:t>
            </a:r>
          </a:p>
          <a:p>
            <a:pPr marL="571500" indent="-571500" algn="just">
              <a:lnSpc>
                <a:spcPct val="120000"/>
              </a:lnSpc>
              <a:buFont typeface="Arial"/>
              <a:buChar char="•"/>
            </a:pPr>
            <a:r>
              <a:rPr lang="en-US" sz="3600" dirty="0" err="1" smtClean="0">
                <a:solidFill>
                  <a:srgbClr val="000090"/>
                </a:solidFill>
              </a:rPr>
              <a:t>Fazer</a:t>
            </a:r>
            <a:r>
              <a:rPr lang="en-US" sz="3600" dirty="0" smtClean="0">
                <a:solidFill>
                  <a:srgbClr val="000090"/>
                </a:solidFill>
              </a:rPr>
              <a:t> a </a:t>
            </a:r>
            <a:r>
              <a:rPr lang="en-US" sz="3600" dirty="0" err="1" smtClean="0">
                <a:solidFill>
                  <a:srgbClr val="000090"/>
                </a:solidFill>
              </a:rPr>
              <a:t>classificação</a:t>
            </a:r>
            <a:r>
              <a:rPr lang="en-US" sz="3600" dirty="0" smtClean="0">
                <a:solidFill>
                  <a:srgbClr val="000090"/>
                </a:solidFill>
              </a:rPr>
              <a:t> </a:t>
            </a:r>
            <a:r>
              <a:rPr lang="en-US" sz="3600" dirty="0" err="1" smtClean="0">
                <a:solidFill>
                  <a:srgbClr val="000090"/>
                </a:solidFill>
              </a:rPr>
              <a:t>por</a:t>
            </a:r>
            <a:r>
              <a:rPr lang="en-US" sz="3600" dirty="0" smtClean="0">
                <a:solidFill>
                  <a:srgbClr val="000090"/>
                </a:solidFill>
              </a:rPr>
              <a:t> </a:t>
            </a:r>
            <a:r>
              <a:rPr lang="en-US" sz="3600" dirty="0" err="1" smtClean="0">
                <a:solidFill>
                  <a:srgbClr val="000090"/>
                </a:solidFill>
              </a:rPr>
              <a:t>grau</a:t>
            </a:r>
            <a:r>
              <a:rPr lang="en-US" sz="3600" dirty="0" smtClean="0">
                <a:solidFill>
                  <a:srgbClr val="000090"/>
                </a:solidFill>
              </a:rPr>
              <a:t> de </a:t>
            </a:r>
            <a:r>
              <a:rPr lang="en-US" sz="3600" dirty="0" err="1" smtClean="0">
                <a:solidFill>
                  <a:srgbClr val="000090"/>
                </a:solidFill>
              </a:rPr>
              <a:t>risco</a:t>
            </a:r>
            <a:r>
              <a:rPr lang="en-US" sz="3600" dirty="0" smtClean="0">
                <a:solidFill>
                  <a:srgbClr val="000090"/>
                </a:solidFill>
              </a:rPr>
              <a:t>.</a:t>
            </a:r>
          </a:p>
          <a:p>
            <a:pPr algn="just">
              <a:lnSpc>
                <a:spcPct val="120000"/>
              </a:lnSpc>
            </a:pPr>
            <a:endParaRPr lang="en-US" sz="3600" dirty="0">
              <a:solidFill>
                <a:srgbClr val="00009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64404" y="444074"/>
            <a:ext cx="7082987" cy="141862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7763" dir="27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180340">
              <a:spcAft>
                <a:spcPts val="0"/>
              </a:spcAft>
            </a:pPr>
            <a:endParaRPr lang="pt-BR" sz="1200" dirty="0">
              <a:effectLst/>
              <a:latin typeface="Times New Roman"/>
              <a:ea typeface="Times New Roman"/>
            </a:endParaRPr>
          </a:p>
          <a:p>
            <a:pPr marL="180340" algn="ctr">
              <a:spcAft>
                <a:spcPts val="0"/>
              </a:spcAft>
            </a:pPr>
            <a:r>
              <a:rPr lang="pt-BR" sz="1400" b="1" dirty="0">
                <a:effectLst/>
                <a:latin typeface="Times New Roman"/>
                <a:ea typeface="Times New Roman"/>
              </a:rPr>
              <a:t> </a:t>
            </a:r>
            <a:r>
              <a:rPr lang="pt-BR" sz="3600" b="1" dirty="0" smtClean="0">
                <a:solidFill>
                  <a:srgbClr val="000090"/>
                </a:solidFill>
                <a:latin typeface="Cambria"/>
                <a:ea typeface="Times New Roman"/>
              </a:rPr>
              <a:t>CLASSIFICAÇÃO DE RISCO FAMILIAR</a:t>
            </a:r>
            <a:endParaRPr lang="pt-BR" sz="1200" dirty="0">
              <a:solidFill>
                <a:srgbClr val="00009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029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748632" y="1580542"/>
            <a:ext cx="8034421" cy="5765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 smtClean="0">
                <a:solidFill>
                  <a:srgbClr val="000090"/>
                </a:solidFill>
                <a:latin typeface="Arial"/>
                <a:cs typeface="Arial"/>
              </a:rPr>
              <a:t>PASSO 1: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Identificação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dos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fatores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de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risco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en-US" sz="2800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marL="571500" indent="-571500" algn="just">
              <a:lnSpc>
                <a:spcPct val="120000"/>
              </a:lnSpc>
              <a:buFont typeface="Arial"/>
              <a:buChar char="•"/>
            </a:pP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Fatores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de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risco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sócio-econômicos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a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partir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do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cadastro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de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saúde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da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família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;</a:t>
            </a:r>
          </a:p>
          <a:p>
            <a:pPr marL="571500" indent="-571500" algn="just">
              <a:lnSpc>
                <a:spcPct val="120000"/>
              </a:lnSpc>
              <a:buFont typeface="Arial"/>
              <a:buChar char="•"/>
            </a:pP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Critérios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clínicos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que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deverá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identificar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integrantes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da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família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que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portarem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alguma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condição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crônica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(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priorizar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aquelas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relacionadas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 as RAS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prioritárias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–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gestantes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crianças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menor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de 1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ano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hipertensos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 e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diabéticos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).</a:t>
            </a:r>
          </a:p>
          <a:p>
            <a:pPr algn="just">
              <a:lnSpc>
                <a:spcPct val="120000"/>
              </a:lnSpc>
            </a:pPr>
            <a:endParaRPr lang="en-US" sz="2800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164404" y="60786"/>
            <a:ext cx="7082987" cy="127906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7763" dir="27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180340">
              <a:spcAft>
                <a:spcPts val="0"/>
              </a:spcAft>
            </a:pPr>
            <a:endParaRPr lang="pt-BR" sz="1100" dirty="0">
              <a:effectLst/>
              <a:latin typeface="Times New Roman"/>
              <a:ea typeface="Times New Roman"/>
            </a:endParaRPr>
          </a:p>
          <a:p>
            <a:pPr marL="180340" algn="ctr">
              <a:spcAft>
                <a:spcPts val="0"/>
              </a:spcAft>
            </a:pPr>
            <a:r>
              <a:rPr lang="pt-BR" sz="1200" b="1" dirty="0" smtClean="0">
                <a:effectLst/>
                <a:latin typeface="Times New Roman"/>
                <a:ea typeface="Times New Roman"/>
              </a:rPr>
              <a:t> </a:t>
            </a:r>
            <a:r>
              <a:rPr lang="pt-BR" sz="3200" b="1" dirty="0" smtClean="0">
                <a:solidFill>
                  <a:srgbClr val="000090"/>
                </a:solidFill>
                <a:latin typeface="Cambria"/>
                <a:ea typeface="Times New Roman"/>
              </a:rPr>
              <a:t>PASSOS PARA A CLASSIFICAÇÃO DE RISCO FAMILIAR</a:t>
            </a:r>
            <a:endParaRPr lang="pt-BR" sz="1100" dirty="0">
              <a:solidFill>
                <a:srgbClr val="00009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70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79276"/>
              </p:ext>
            </p:extLst>
          </p:nvPr>
        </p:nvGraphicFramePr>
        <p:xfrm>
          <a:off x="251191" y="322327"/>
          <a:ext cx="8749770" cy="38506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028229"/>
                <a:gridCol w="572154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90"/>
                          </a:solidFill>
                        </a:rPr>
                        <a:t>FATORES</a:t>
                      </a:r>
                      <a:r>
                        <a:rPr lang="en-US" sz="2000" b="1" baseline="0" dirty="0" smtClean="0">
                          <a:solidFill>
                            <a:srgbClr val="000090"/>
                          </a:solidFill>
                        </a:rPr>
                        <a:t> DE RISCO SÓCIO-ECONÔMICO</a:t>
                      </a:r>
                      <a:endParaRPr lang="en-US" sz="2000" b="1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168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000090"/>
                          </a:solidFill>
                        </a:rPr>
                        <a:t>É</a:t>
                      </a:r>
                      <a:r>
                        <a:rPr lang="en-US" sz="2000" b="1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0090"/>
                          </a:solidFill>
                        </a:rPr>
                        <a:t>considerada</a:t>
                      </a:r>
                      <a:r>
                        <a:rPr lang="en-US" sz="2000" b="1" dirty="0" smtClean="0">
                          <a:solidFill>
                            <a:srgbClr val="000090"/>
                          </a:solidFill>
                        </a:rPr>
                        <a:t> de </a:t>
                      </a:r>
                      <a:r>
                        <a:rPr lang="en-US" sz="2000" b="1" dirty="0" err="1" smtClean="0">
                          <a:solidFill>
                            <a:srgbClr val="000090"/>
                          </a:solidFill>
                        </a:rPr>
                        <a:t>risco</a:t>
                      </a:r>
                      <a:r>
                        <a:rPr lang="en-US" sz="2000" b="1" dirty="0" smtClean="0">
                          <a:solidFill>
                            <a:srgbClr val="000090"/>
                          </a:solidFill>
                        </a:rPr>
                        <a:t> a </a:t>
                      </a:r>
                      <a:r>
                        <a:rPr lang="en-US" sz="2000" b="1" dirty="0" err="1" smtClean="0">
                          <a:solidFill>
                            <a:srgbClr val="000090"/>
                          </a:solidFill>
                        </a:rPr>
                        <a:t>família</a:t>
                      </a:r>
                      <a:r>
                        <a:rPr lang="en-US" sz="2000" b="1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0090"/>
                          </a:solidFill>
                        </a:rPr>
                        <a:t>que</a:t>
                      </a:r>
                      <a:r>
                        <a:rPr lang="en-US" sz="2000" b="1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0090"/>
                          </a:solidFill>
                        </a:rPr>
                        <a:t>apresente</a:t>
                      </a:r>
                      <a:r>
                        <a:rPr lang="en-US" sz="2000" b="1" dirty="0" smtClean="0">
                          <a:solidFill>
                            <a:srgbClr val="000090"/>
                          </a:solidFill>
                        </a:rPr>
                        <a:t> um </a:t>
                      </a:r>
                      <a:r>
                        <a:rPr lang="en-US" sz="2000" b="1" dirty="0" err="1" smtClean="0">
                          <a:solidFill>
                            <a:srgbClr val="000090"/>
                          </a:solidFill>
                        </a:rPr>
                        <a:t>ou</a:t>
                      </a:r>
                      <a:r>
                        <a:rPr lang="en-US" sz="2000" b="1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0090"/>
                          </a:solidFill>
                        </a:rPr>
                        <a:t>mais</a:t>
                      </a:r>
                      <a:r>
                        <a:rPr lang="en-US" sz="2000" b="1" baseline="0" dirty="0" smtClean="0">
                          <a:solidFill>
                            <a:srgbClr val="000090"/>
                          </a:solidFill>
                        </a:rPr>
                        <a:t> dos </a:t>
                      </a:r>
                      <a:r>
                        <a:rPr lang="en-US" sz="2000" b="1" baseline="0" dirty="0" err="1" smtClean="0">
                          <a:solidFill>
                            <a:srgbClr val="000090"/>
                          </a:solidFill>
                        </a:rPr>
                        <a:t>fatores</a:t>
                      </a:r>
                      <a:r>
                        <a:rPr lang="en-US" sz="2000" b="1" baseline="0" dirty="0" smtClean="0">
                          <a:solidFill>
                            <a:srgbClr val="000090"/>
                          </a:solidFill>
                        </a:rPr>
                        <a:t> de </a:t>
                      </a:r>
                      <a:r>
                        <a:rPr lang="en-US" sz="2000" b="1" baseline="0" dirty="0" err="1" smtClean="0">
                          <a:solidFill>
                            <a:srgbClr val="000090"/>
                          </a:solidFill>
                        </a:rPr>
                        <a:t>risco</a:t>
                      </a:r>
                      <a:endParaRPr lang="en-US" sz="2000" b="1" dirty="0">
                        <a:solidFill>
                          <a:srgbClr val="00009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Alfabetização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do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chefe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da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família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/>
                        <a:buChar char="•"/>
                      </a:pP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Chefe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não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é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alfabetizado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ou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seja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não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sabe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ler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nem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escrever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mesmo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um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bilhete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simples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Renda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familiar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/>
                        <a:buChar char="•"/>
                      </a:pP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Situação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de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extrema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pobreza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ou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seja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inclusão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no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Programa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Bolsa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Família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Abastecimento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de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água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/>
                        <a:buChar char="•"/>
                      </a:pP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Domicílio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não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tem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abastecimento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de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água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ou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seja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não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existe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rede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pública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de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abasteciemento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e a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água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é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proveniente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de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poços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cisternas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baseline="0" smtClean="0">
                          <a:solidFill>
                            <a:srgbClr val="000090"/>
                          </a:solidFill>
                        </a:rPr>
                        <a:t>nascentes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naturais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ou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outras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67647"/>
              </p:ext>
            </p:extLst>
          </p:nvPr>
        </p:nvGraphicFramePr>
        <p:xfrm>
          <a:off x="1589766" y="4633913"/>
          <a:ext cx="5931970" cy="1981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264682"/>
                <a:gridCol w="1667288"/>
              </a:tblGrid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rgbClr val="000090"/>
                          </a:solidFill>
                        </a:rPr>
                        <a:t>PONTUAÇÃO:</a:t>
                      </a:r>
                      <a:endParaRPr lang="en-US" sz="2000" b="1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Nenhum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dos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fatores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de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risco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o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Presença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de um dos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fatores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de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risco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Presença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de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dois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fatoresde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risco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Presença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de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três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fatores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de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risco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31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519229"/>
              </p:ext>
            </p:extLst>
          </p:nvPr>
        </p:nvGraphicFramePr>
        <p:xfrm>
          <a:off x="614019" y="322327"/>
          <a:ext cx="8275302" cy="34239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82753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90"/>
                          </a:solidFill>
                        </a:rPr>
                        <a:t>CONDIÇÕES CRÔNICAS PRIORITÁRIAS</a:t>
                      </a:r>
                      <a:endParaRPr lang="en-US" sz="2000" b="1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000090"/>
                          </a:solidFill>
                        </a:rPr>
                        <a:t>É</a:t>
                      </a:r>
                      <a:r>
                        <a:rPr lang="en-US" sz="2000" b="1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0090"/>
                          </a:solidFill>
                        </a:rPr>
                        <a:t>considerada</a:t>
                      </a:r>
                      <a:r>
                        <a:rPr lang="en-US" sz="2000" b="1" dirty="0" smtClean="0">
                          <a:solidFill>
                            <a:srgbClr val="000090"/>
                          </a:solidFill>
                        </a:rPr>
                        <a:t> de </a:t>
                      </a:r>
                      <a:r>
                        <a:rPr lang="en-US" sz="2000" b="1" dirty="0" err="1" smtClean="0">
                          <a:solidFill>
                            <a:srgbClr val="000090"/>
                          </a:solidFill>
                        </a:rPr>
                        <a:t>risco</a:t>
                      </a:r>
                      <a:r>
                        <a:rPr lang="en-US" sz="2000" b="1" dirty="0" smtClean="0">
                          <a:solidFill>
                            <a:srgbClr val="000090"/>
                          </a:solidFill>
                        </a:rPr>
                        <a:t> a </a:t>
                      </a:r>
                      <a:r>
                        <a:rPr lang="en-US" sz="2000" b="1" dirty="0" err="1" smtClean="0">
                          <a:solidFill>
                            <a:srgbClr val="000090"/>
                          </a:solidFill>
                        </a:rPr>
                        <a:t>família</a:t>
                      </a:r>
                      <a:r>
                        <a:rPr lang="en-US" sz="2000" b="1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0090"/>
                          </a:solidFill>
                        </a:rPr>
                        <a:t>em</a:t>
                      </a:r>
                      <a:r>
                        <a:rPr lang="en-US" sz="2000" b="1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000090"/>
                          </a:solidFill>
                        </a:rPr>
                        <a:t>que</a:t>
                      </a:r>
                      <a:r>
                        <a:rPr lang="en-US" sz="2000" b="1" baseline="0" dirty="0" smtClean="0">
                          <a:solidFill>
                            <a:srgbClr val="000090"/>
                          </a:solidFill>
                        </a:rPr>
                        <a:t> um </a:t>
                      </a:r>
                      <a:r>
                        <a:rPr lang="en-US" sz="2000" b="1" baseline="0" dirty="0" err="1" smtClean="0">
                          <a:solidFill>
                            <a:srgbClr val="000090"/>
                          </a:solidFill>
                        </a:rPr>
                        <a:t>ou</a:t>
                      </a:r>
                      <a:r>
                        <a:rPr lang="en-US" sz="2000" b="1" baseline="0" dirty="0" smtClean="0">
                          <a:solidFill>
                            <a:srgbClr val="000090"/>
                          </a:solidFill>
                        </a:rPr>
                        <a:t>  </a:t>
                      </a:r>
                      <a:r>
                        <a:rPr lang="en-US" sz="2000" b="1" baseline="0" dirty="0" err="1" smtClean="0">
                          <a:solidFill>
                            <a:srgbClr val="000090"/>
                          </a:solidFill>
                        </a:rPr>
                        <a:t>mais</a:t>
                      </a:r>
                      <a:r>
                        <a:rPr lang="en-US" sz="2000" b="1" baseline="0" dirty="0" smtClean="0">
                          <a:solidFill>
                            <a:srgbClr val="000090"/>
                          </a:solidFill>
                        </a:rPr>
                        <a:t> de </a:t>
                      </a:r>
                      <a:r>
                        <a:rPr lang="en-US" sz="2000" b="1" baseline="0" dirty="0" err="1" smtClean="0">
                          <a:solidFill>
                            <a:srgbClr val="000090"/>
                          </a:solidFill>
                        </a:rPr>
                        <a:t>seus</a:t>
                      </a:r>
                      <a:r>
                        <a:rPr lang="en-US" sz="2000" b="1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000090"/>
                          </a:solidFill>
                        </a:rPr>
                        <a:t>integrantes</a:t>
                      </a:r>
                      <a:r>
                        <a:rPr lang="en-US" sz="2000" b="1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000090"/>
                          </a:solidFill>
                        </a:rPr>
                        <a:t>apresentarem</a:t>
                      </a:r>
                      <a:r>
                        <a:rPr lang="en-US" sz="2000" b="1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000090"/>
                          </a:solidFill>
                        </a:rPr>
                        <a:t>uma</a:t>
                      </a:r>
                      <a:r>
                        <a:rPr lang="en-US" sz="2000" b="1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000090"/>
                          </a:solidFill>
                        </a:rPr>
                        <a:t>ou</a:t>
                      </a:r>
                      <a:r>
                        <a:rPr lang="en-US" sz="2000" b="1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000090"/>
                          </a:solidFill>
                        </a:rPr>
                        <a:t>mais</a:t>
                      </a:r>
                      <a:r>
                        <a:rPr lang="en-US" sz="2000" b="1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000090"/>
                          </a:solidFill>
                        </a:rPr>
                        <a:t>condições</a:t>
                      </a:r>
                      <a:r>
                        <a:rPr lang="en-US" sz="2000" b="1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000090"/>
                          </a:solidFill>
                        </a:rPr>
                        <a:t>ou</a:t>
                      </a:r>
                      <a:r>
                        <a:rPr lang="en-US" sz="2000" b="1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000090"/>
                          </a:solidFill>
                        </a:rPr>
                        <a:t>patologias</a:t>
                      </a:r>
                      <a:r>
                        <a:rPr lang="en-US" sz="2000" b="1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000090"/>
                          </a:solidFill>
                        </a:rPr>
                        <a:t>por</a:t>
                      </a:r>
                      <a:r>
                        <a:rPr lang="en-US" sz="2000" b="1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000090"/>
                          </a:solidFill>
                        </a:rPr>
                        <a:t>ciclo</a:t>
                      </a:r>
                      <a:r>
                        <a:rPr lang="en-US" sz="2000" b="1" baseline="0" dirty="0" smtClean="0">
                          <a:solidFill>
                            <a:srgbClr val="000090"/>
                          </a:solidFill>
                        </a:rPr>
                        <a:t> de </a:t>
                      </a:r>
                      <a:r>
                        <a:rPr lang="en-US" sz="2000" b="1" baseline="0" dirty="0" err="1" smtClean="0">
                          <a:solidFill>
                            <a:srgbClr val="000090"/>
                          </a:solidFill>
                        </a:rPr>
                        <a:t>vida</a:t>
                      </a:r>
                      <a:endParaRPr lang="en-US" sz="2000" b="1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Gestante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de alto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risco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Criança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de alto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risco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Hipertenso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de alto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ou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muito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alto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risco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Diabético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de alto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ou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muito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alto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risco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Outras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consdições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crônicas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de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alto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risco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definidas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como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prioritárias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pela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equipe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de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saúde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04894"/>
              </p:ext>
            </p:extLst>
          </p:nvPr>
        </p:nvGraphicFramePr>
        <p:xfrm>
          <a:off x="558199" y="4061676"/>
          <a:ext cx="8372987" cy="2386492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7591509"/>
                <a:gridCol w="781478"/>
              </a:tblGrid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rgbClr val="000090"/>
                          </a:solidFill>
                        </a:rPr>
                        <a:t>PONTUAÇÃO:</a:t>
                      </a:r>
                      <a:endParaRPr lang="en-US" sz="2000" b="1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967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Nenhum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dos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componentes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tem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alguma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condição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patologia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crônica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o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Apenas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dos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componentes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tem 1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patologia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condição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crônica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mais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componentes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têm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patologia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condição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crônica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mais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componentes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têm</a:t>
                      </a:r>
                      <a:r>
                        <a:rPr lang="en-US" sz="2000" kern="1200" baseline="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concomitantemente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mais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condições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patologias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crônicas</a:t>
                      </a:r>
                      <a:r>
                        <a:rPr lang="en-US" sz="2000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90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8632" y="2006426"/>
            <a:ext cx="8034421" cy="4645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 smtClean="0">
                <a:solidFill>
                  <a:srgbClr val="000090"/>
                </a:solidFill>
                <a:latin typeface="Arial"/>
                <a:cs typeface="Arial"/>
              </a:rPr>
              <a:t>PASSO 2: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Pontuação</a:t>
            </a:r>
            <a:endParaRPr lang="en-US" sz="2800" dirty="0">
              <a:solidFill>
                <a:srgbClr val="000090"/>
              </a:solidFill>
              <a:latin typeface="Arial"/>
              <a:cs typeface="Arial"/>
            </a:endParaRPr>
          </a:p>
          <a:p>
            <a:pPr algn="just">
              <a:lnSpc>
                <a:spcPct val="120000"/>
              </a:lnSpc>
            </a:pPr>
            <a:endParaRPr lang="en-US" sz="2800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800" dirty="0" err="1">
                <a:solidFill>
                  <a:srgbClr val="000090"/>
                </a:solidFill>
              </a:rPr>
              <a:t>Tendo</a:t>
            </a:r>
            <a:r>
              <a:rPr lang="en-US" sz="2800" dirty="0">
                <a:solidFill>
                  <a:srgbClr val="000090"/>
                </a:solidFill>
              </a:rPr>
              <a:t> </a:t>
            </a:r>
            <a:r>
              <a:rPr lang="en-US" sz="2800" dirty="0" err="1">
                <a:solidFill>
                  <a:srgbClr val="000090"/>
                </a:solidFill>
              </a:rPr>
              <a:t>identificado</a:t>
            </a:r>
            <a:r>
              <a:rPr lang="en-US" sz="2800" dirty="0">
                <a:solidFill>
                  <a:srgbClr val="000090"/>
                </a:solidFill>
              </a:rPr>
              <a:t> </a:t>
            </a:r>
            <a:r>
              <a:rPr lang="en-US" sz="2800" dirty="0" err="1">
                <a:solidFill>
                  <a:srgbClr val="000090"/>
                </a:solidFill>
              </a:rPr>
              <a:t>os</a:t>
            </a:r>
            <a:r>
              <a:rPr lang="en-US" sz="2800" dirty="0">
                <a:solidFill>
                  <a:srgbClr val="000090"/>
                </a:solidFill>
              </a:rPr>
              <a:t> </a:t>
            </a:r>
            <a:r>
              <a:rPr lang="en-US" sz="2800" dirty="0" err="1">
                <a:solidFill>
                  <a:srgbClr val="000090"/>
                </a:solidFill>
              </a:rPr>
              <a:t>fatores</a:t>
            </a:r>
            <a:r>
              <a:rPr lang="en-US" sz="2800" dirty="0">
                <a:solidFill>
                  <a:srgbClr val="000090"/>
                </a:solidFill>
              </a:rPr>
              <a:t>, </a:t>
            </a:r>
            <a:r>
              <a:rPr lang="en-US" sz="2800" dirty="0" err="1">
                <a:solidFill>
                  <a:srgbClr val="000090"/>
                </a:solidFill>
              </a:rPr>
              <a:t>discutir</a:t>
            </a:r>
            <a:r>
              <a:rPr lang="en-US" sz="2800" dirty="0">
                <a:solidFill>
                  <a:srgbClr val="000090"/>
                </a:solidFill>
              </a:rPr>
              <a:t> o </a:t>
            </a:r>
            <a:r>
              <a:rPr lang="en-US" sz="2800" dirty="0" err="1">
                <a:solidFill>
                  <a:srgbClr val="000090"/>
                </a:solidFill>
              </a:rPr>
              <a:t>caso</a:t>
            </a:r>
            <a:r>
              <a:rPr lang="en-US" sz="2800" dirty="0">
                <a:solidFill>
                  <a:srgbClr val="000090"/>
                </a:solidFill>
              </a:rPr>
              <a:t> da </a:t>
            </a:r>
            <a:r>
              <a:rPr lang="en-US" sz="2800" dirty="0" err="1">
                <a:solidFill>
                  <a:srgbClr val="000090"/>
                </a:solidFill>
              </a:rPr>
              <a:t>família</a:t>
            </a:r>
            <a:r>
              <a:rPr lang="en-US" sz="2800" dirty="0">
                <a:solidFill>
                  <a:srgbClr val="000090"/>
                </a:solidFill>
              </a:rPr>
              <a:t> e </a:t>
            </a:r>
            <a:r>
              <a:rPr lang="en-US" sz="2800" dirty="0" err="1">
                <a:solidFill>
                  <a:srgbClr val="000090"/>
                </a:solidFill>
              </a:rPr>
              <a:t>realizar</a:t>
            </a:r>
            <a:r>
              <a:rPr lang="en-US" sz="2800" dirty="0">
                <a:solidFill>
                  <a:srgbClr val="000090"/>
                </a:solidFill>
              </a:rPr>
              <a:t> a </a:t>
            </a:r>
            <a:r>
              <a:rPr lang="en-US" sz="2800" dirty="0" err="1">
                <a:solidFill>
                  <a:srgbClr val="000090"/>
                </a:solidFill>
              </a:rPr>
              <a:t>pontuação</a:t>
            </a:r>
            <a:r>
              <a:rPr lang="en-US" sz="2800" dirty="0">
                <a:solidFill>
                  <a:srgbClr val="000090"/>
                </a:solidFill>
              </a:rPr>
              <a:t> </a:t>
            </a:r>
            <a:r>
              <a:rPr lang="en-US" sz="2800" dirty="0" err="1">
                <a:solidFill>
                  <a:srgbClr val="000090"/>
                </a:solidFill>
              </a:rPr>
              <a:t>para</a:t>
            </a:r>
            <a:r>
              <a:rPr lang="en-US" sz="2800" dirty="0">
                <a:solidFill>
                  <a:srgbClr val="000090"/>
                </a:solidFill>
              </a:rPr>
              <a:t> </a:t>
            </a:r>
            <a:r>
              <a:rPr lang="en-US" sz="2800" dirty="0" err="1">
                <a:solidFill>
                  <a:srgbClr val="000090"/>
                </a:solidFill>
              </a:rPr>
              <a:t>cada</a:t>
            </a:r>
            <a:r>
              <a:rPr lang="en-US" sz="2800" dirty="0">
                <a:solidFill>
                  <a:srgbClr val="000090"/>
                </a:solidFill>
              </a:rPr>
              <a:t> um dos </a:t>
            </a:r>
            <a:r>
              <a:rPr lang="en-US" sz="2800" dirty="0" err="1">
                <a:solidFill>
                  <a:srgbClr val="000090"/>
                </a:solidFill>
              </a:rPr>
              <a:t>critérios</a:t>
            </a:r>
            <a:r>
              <a:rPr lang="en-US" sz="2800" dirty="0">
                <a:solidFill>
                  <a:srgbClr val="000090"/>
                </a:solidFill>
              </a:rPr>
              <a:t>. </a:t>
            </a:r>
            <a:endParaRPr lang="en-US" sz="2800" dirty="0" smtClean="0">
              <a:solidFill>
                <a:srgbClr val="000090"/>
              </a:solidFill>
            </a:endParaRPr>
          </a:p>
          <a:p>
            <a:pPr algn="just"/>
            <a:endParaRPr lang="en-US" sz="2800" dirty="0">
              <a:solidFill>
                <a:srgbClr val="000090"/>
              </a:solidFill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800" dirty="0" err="1">
                <a:solidFill>
                  <a:srgbClr val="000090"/>
                </a:solidFill>
              </a:rPr>
              <a:t>Em</a:t>
            </a:r>
            <a:r>
              <a:rPr lang="en-US" sz="2800" dirty="0">
                <a:solidFill>
                  <a:srgbClr val="000090"/>
                </a:solidFill>
              </a:rPr>
              <a:t> </a:t>
            </a:r>
            <a:r>
              <a:rPr lang="en-US" sz="2800" dirty="0" err="1">
                <a:solidFill>
                  <a:srgbClr val="000090"/>
                </a:solidFill>
              </a:rPr>
              <a:t>seguida</a:t>
            </a:r>
            <a:r>
              <a:rPr lang="en-US" sz="2800" dirty="0">
                <a:solidFill>
                  <a:srgbClr val="000090"/>
                </a:solidFill>
              </a:rPr>
              <a:t>, </a:t>
            </a:r>
            <a:r>
              <a:rPr lang="en-US" sz="2800" dirty="0" err="1">
                <a:solidFill>
                  <a:srgbClr val="000090"/>
                </a:solidFill>
              </a:rPr>
              <a:t>fazer</a:t>
            </a:r>
            <a:r>
              <a:rPr lang="en-US" sz="2800" dirty="0">
                <a:solidFill>
                  <a:srgbClr val="000090"/>
                </a:solidFill>
              </a:rPr>
              <a:t> a </a:t>
            </a:r>
            <a:r>
              <a:rPr lang="en-US" sz="2800" dirty="0" err="1">
                <a:solidFill>
                  <a:srgbClr val="000090"/>
                </a:solidFill>
              </a:rPr>
              <a:t>somatória</a:t>
            </a:r>
            <a:r>
              <a:rPr lang="en-US" sz="2800" dirty="0">
                <a:solidFill>
                  <a:srgbClr val="000090"/>
                </a:solidFill>
              </a:rPr>
              <a:t> das </a:t>
            </a:r>
            <a:r>
              <a:rPr lang="en-US" sz="2800" dirty="0" err="1">
                <a:solidFill>
                  <a:srgbClr val="000090"/>
                </a:solidFill>
              </a:rPr>
              <a:t>duas</a:t>
            </a:r>
            <a:r>
              <a:rPr lang="en-US" sz="2800" dirty="0">
                <a:solidFill>
                  <a:srgbClr val="000090"/>
                </a:solidFill>
              </a:rPr>
              <a:t> </a:t>
            </a:r>
            <a:r>
              <a:rPr lang="en-US" sz="2800" dirty="0" err="1">
                <a:solidFill>
                  <a:srgbClr val="000090"/>
                </a:solidFill>
              </a:rPr>
              <a:t>pontuações</a:t>
            </a:r>
            <a:r>
              <a:rPr lang="en-US" sz="2800" dirty="0">
                <a:solidFill>
                  <a:srgbClr val="000090"/>
                </a:solidFill>
              </a:rPr>
              <a:t>, </a:t>
            </a:r>
            <a:r>
              <a:rPr lang="en-US" sz="2800" dirty="0" err="1">
                <a:solidFill>
                  <a:srgbClr val="000090"/>
                </a:solidFill>
              </a:rPr>
              <a:t>chegando</a:t>
            </a:r>
            <a:r>
              <a:rPr lang="en-US" sz="2800" dirty="0">
                <a:solidFill>
                  <a:srgbClr val="000090"/>
                </a:solidFill>
              </a:rPr>
              <a:t> à </a:t>
            </a:r>
            <a:r>
              <a:rPr lang="en-US" sz="2800" dirty="0" err="1">
                <a:solidFill>
                  <a:srgbClr val="000090"/>
                </a:solidFill>
              </a:rPr>
              <a:t>pontuação</a:t>
            </a:r>
            <a:r>
              <a:rPr lang="en-US" sz="2800" dirty="0">
                <a:solidFill>
                  <a:srgbClr val="000090"/>
                </a:solidFill>
              </a:rPr>
              <a:t> total, de </a:t>
            </a:r>
            <a:r>
              <a:rPr lang="en-US" sz="2800" dirty="0" err="1">
                <a:solidFill>
                  <a:srgbClr val="000090"/>
                </a:solidFill>
              </a:rPr>
              <a:t>acordo</a:t>
            </a:r>
            <a:r>
              <a:rPr lang="en-US" sz="2800" dirty="0">
                <a:solidFill>
                  <a:srgbClr val="000090"/>
                </a:solidFill>
              </a:rPr>
              <a:t> com o </a:t>
            </a:r>
            <a:r>
              <a:rPr lang="en-US" sz="2800" dirty="0" err="1">
                <a:solidFill>
                  <a:srgbClr val="000090"/>
                </a:solidFill>
              </a:rPr>
              <a:t>quadro</a:t>
            </a:r>
            <a:r>
              <a:rPr lang="en-US" sz="2800" dirty="0">
                <a:solidFill>
                  <a:srgbClr val="000090"/>
                </a:solidFill>
              </a:rPr>
              <a:t> </a:t>
            </a:r>
            <a:r>
              <a:rPr lang="en-US" sz="2800" dirty="0" err="1">
                <a:solidFill>
                  <a:srgbClr val="000090"/>
                </a:solidFill>
              </a:rPr>
              <a:t>abaixo</a:t>
            </a:r>
            <a:r>
              <a:rPr lang="en-US" sz="2800" dirty="0">
                <a:solidFill>
                  <a:srgbClr val="000090"/>
                </a:solidFill>
              </a:rPr>
              <a:t>: </a:t>
            </a:r>
          </a:p>
          <a:p>
            <a:pPr marL="457200" indent="-457200" algn="just">
              <a:lnSpc>
                <a:spcPct val="120000"/>
              </a:lnSpc>
              <a:buFont typeface="Arial"/>
              <a:buChar char="•"/>
            </a:pPr>
            <a:endParaRPr lang="en-US" sz="2800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64404" y="486670"/>
            <a:ext cx="7082987" cy="127906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7763" dir="27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180340">
              <a:spcAft>
                <a:spcPts val="0"/>
              </a:spcAft>
            </a:pPr>
            <a:endParaRPr lang="pt-BR" sz="1100" dirty="0">
              <a:effectLst/>
              <a:latin typeface="Times New Roman"/>
              <a:ea typeface="Times New Roman"/>
            </a:endParaRPr>
          </a:p>
          <a:p>
            <a:pPr marL="180340" algn="ctr">
              <a:spcAft>
                <a:spcPts val="0"/>
              </a:spcAft>
            </a:pPr>
            <a:r>
              <a:rPr lang="pt-BR" sz="1200" b="1" dirty="0" smtClean="0">
                <a:effectLst/>
                <a:latin typeface="Times New Roman"/>
                <a:ea typeface="Times New Roman"/>
              </a:rPr>
              <a:t> </a:t>
            </a:r>
            <a:r>
              <a:rPr lang="pt-BR" sz="3200" b="1" dirty="0" smtClean="0">
                <a:solidFill>
                  <a:srgbClr val="000090"/>
                </a:solidFill>
                <a:latin typeface="Cambria"/>
                <a:ea typeface="Times New Roman"/>
              </a:rPr>
              <a:t>PASSOS PARA A CLASSIFICAÇÃO DE RISCO FAMILIAR</a:t>
            </a:r>
            <a:endParaRPr lang="pt-BR" sz="1100" dirty="0">
              <a:solidFill>
                <a:srgbClr val="00009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483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625591"/>
              </p:ext>
            </p:extLst>
          </p:nvPr>
        </p:nvGraphicFramePr>
        <p:xfrm>
          <a:off x="1507138" y="210845"/>
          <a:ext cx="6447199" cy="6561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r:id="rId3" imgW="5740400" imgH="5842000" progId="Word.Document.12">
                  <p:embed/>
                </p:oleObj>
              </mc:Choice>
              <mc:Fallback>
                <p:oleObj name="Document" r:id="rId3" imgW="5740400" imgH="5842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7138" y="210845"/>
                        <a:ext cx="6447199" cy="6561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674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35185786"/>
              </p:ext>
            </p:extLst>
          </p:nvPr>
        </p:nvGraphicFramePr>
        <p:xfrm>
          <a:off x="259453" y="460981"/>
          <a:ext cx="8742981" cy="6229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Left-Right Arrow 2"/>
          <p:cNvSpPr/>
          <p:nvPr/>
        </p:nvSpPr>
        <p:spPr>
          <a:xfrm>
            <a:off x="3479686" y="5310927"/>
            <a:ext cx="2257778" cy="831051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90"/>
                </a:solidFill>
              </a:rPr>
              <a:t>DERIVA</a:t>
            </a:r>
            <a:endParaRPr lang="en-US" sz="2800" b="1" dirty="0">
              <a:solidFill>
                <a:srgbClr val="000090"/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998970244"/>
              </p:ext>
            </p:extLst>
          </p:nvPr>
        </p:nvGraphicFramePr>
        <p:xfrm>
          <a:off x="4902147" y="249260"/>
          <a:ext cx="4323136" cy="2371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1" name="Straight Connector 10"/>
          <p:cNvCxnSpPr/>
          <p:nvPr/>
        </p:nvCxnSpPr>
        <p:spPr>
          <a:xfrm flipV="1">
            <a:off x="4356074" y="816000"/>
            <a:ext cx="1037811" cy="3959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56074" y="1211982"/>
            <a:ext cx="1037811" cy="5325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35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48632" y="1905865"/>
            <a:ext cx="8034421" cy="1542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 smtClean="0">
                <a:solidFill>
                  <a:srgbClr val="000090"/>
                </a:solidFill>
                <a:latin typeface="Arial"/>
                <a:cs typeface="Arial"/>
              </a:rPr>
              <a:t>PASSO 3: </a:t>
            </a:r>
            <a:r>
              <a:rPr lang="en-US" sz="2800" dirty="0" err="1" smtClean="0">
                <a:solidFill>
                  <a:srgbClr val="000090"/>
                </a:solidFill>
                <a:latin typeface="Arial"/>
                <a:cs typeface="Arial"/>
              </a:rPr>
              <a:t>Classificação</a:t>
            </a:r>
            <a:endParaRPr lang="en-US" sz="2800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800" dirty="0" err="1" smtClean="0">
                <a:solidFill>
                  <a:srgbClr val="000090"/>
                </a:solidFill>
              </a:rPr>
              <a:t>Fazer</a:t>
            </a:r>
            <a:r>
              <a:rPr lang="en-US" sz="2800" dirty="0" smtClean="0">
                <a:solidFill>
                  <a:srgbClr val="000090"/>
                </a:solidFill>
              </a:rPr>
              <a:t> a </a:t>
            </a:r>
            <a:r>
              <a:rPr lang="en-US" sz="2800" dirty="0" err="1" smtClean="0">
                <a:solidFill>
                  <a:srgbClr val="000090"/>
                </a:solidFill>
              </a:rPr>
              <a:t>classificação</a:t>
            </a:r>
            <a:r>
              <a:rPr lang="en-US" sz="2800" dirty="0" smtClean="0">
                <a:solidFill>
                  <a:srgbClr val="000090"/>
                </a:solidFill>
              </a:rPr>
              <a:t> de </a:t>
            </a:r>
            <a:r>
              <a:rPr lang="en-US" sz="2800" dirty="0" err="1" smtClean="0">
                <a:solidFill>
                  <a:srgbClr val="000090"/>
                </a:solidFill>
              </a:rPr>
              <a:t>acordo</a:t>
            </a:r>
            <a:r>
              <a:rPr lang="en-US" sz="2800" dirty="0" smtClean="0">
                <a:solidFill>
                  <a:srgbClr val="000090"/>
                </a:solidFill>
              </a:rPr>
              <a:t> com o score </a:t>
            </a:r>
            <a:r>
              <a:rPr lang="en-US" sz="2800" dirty="0" err="1" smtClean="0">
                <a:solidFill>
                  <a:srgbClr val="000090"/>
                </a:solidFill>
              </a:rPr>
              <a:t>abaixo</a:t>
            </a:r>
            <a:r>
              <a:rPr lang="en-US" sz="2800" dirty="0" smtClean="0">
                <a:solidFill>
                  <a:srgbClr val="000090"/>
                </a:solidFill>
              </a:rPr>
              <a:t>: </a:t>
            </a:r>
            <a:endParaRPr lang="en-US" sz="2800" dirty="0">
              <a:solidFill>
                <a:srgbClr val="000090"/>
              </a:solidFill>
            </a:endParaRPr>
          </a:p>
          <a:p>
            <a:pPr marL="457200" indent="-457200" algn="just">
              <a:lnSpc>
                <a:spcPct val="120000"/>
              </a:lnSpc>
              <a:buFont typeface="Arial"/>
              <a:buChar char="•"/>
            </a:pPr>
            <a:endParaRPr lang="en-US" sz="2800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64404" y="471282"/>
            <a:ext cx="7082987" cy="130697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7763" dir="27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180340">
              <a:spcAft>
                <a:spcPts val="0"/>
              </a:spcAft>
            </a:pPr>
            <a:endParaRPr lang="pt-BR" sz="1100" dirty="0">
              <a:effectLst/>
              <a:latin typeface="Times New Roman"/>
              <a:ea typeface="Times New Roman"/>
            </a:endParaRPr>
          </a:p>
          <a:p>
            <a:pPr marL="180340" algn="ctr">
              <a:spcAft>
                <a:spcPts val="0"/>
              </a:spcAft>
            </a:pPr>
            <a:r>
              <a:rPr lang="pt-BR" sz="1200" b="1" dirty="0" smtClean="0">
                <a:effectLst/>
                <a:latin typeface="Times New Roman"/>
                <a:ea typeface="Times New Roman"/>
              </a:rPr>
              <a:t> </a:t>
            </a:r>
            <a:r>
              <a:rPr lang="pt-BR" sz="3200" b="1" dirty="0" smtClean="0">
                <a:solidFill>
                  <a:srgbClr val="000090"/>
                </a:solidFill>
                <a:latin typeface="Cambria"/>
                <a:ea typeface="Times New Roman"/>
              </a:rPr>
              <a:t>PASSOS PARA A CLASSIFICAÇÃO DE RISCO FAMILIAR</a:t>
            </a:r>
            <a:endParaRPr lang="pt-BR" sz="1100" dirty="0">
              <a:solidFill>
                <a:srgbClr val="000090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83476"/>
              </p:ext>
            </p:extLst>
          </p:nvPr>
        </p:nvGraphicFramePr>
        <p:xfrm>
          <a:off x="404694" y="2967427"/>
          <a:ext cx="8457688" cy="3026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Document" r:id="rId3" imgW="5740400" imgH="1638300" progId="Word.Document.12">
                  <p:embed/>
                </p:oleObj>
              </mc:Choice>
              <mc:Fallback>
                <p:oleObj name="Document" r:id="rId3" imgW="5740400" imgH="1638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694" y="2967427"/>
                        <a:ext cx="8457688" cy="30267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655884" y="5795187"/>
            <a:ext cx="83783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n-US" sz="2800" dirty="0" smtClean="0">
                <a:solidFill>
                  <a:srgbClr val="000090"/>
                </a:solidFill>
              </a:rPr>
              <a:t>A </a:t>
            </a:r>
            <a:r>
              <a:rPr lang="en-US" sz="2800" dirty="0" err="1" smtClean="0">
                <a:solidFill>
                  <a:srgbClr val="000090"/>
                </a:solidFill>
              </a:rPr>
              <a:t>familia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deverá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ser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orientada</a:t>
            </a:r>
            <a:r>
              <a:rPr lang="en-US" sz="2800" dirty="0" smtClean="0">
                <a:solidFill>
                  <a:srgbClr val="000090"/>
                </a:solidFill>
              </a:rPr>
              <a:t> a </a:t>
            </a:r>
            <a:r>
              <a:rPr lang="en-US" sz="2800" dirty="0" err="1" smtClean="0">
                <a:solidFill>
                  <a:srgbClr val="000090"/>
                </a:solidFill>
              </a:rPr>
              <a:t>respeito</a:t>
            </a:r>
            <a:r>
              <a:rPr lang="en-US" sz="2800" dirty="0" smtClean="0">
                <a:solidFill>
                  <a:srgbClr val="000090"/>
                </a:solidFill>
              </a:rPr>
              <a:t> da </a:t>
            </a:r>
            <a:r>
              <a:rPr lang="en-US" sz="2800" dirty="0" err="1" smtClean="0">
                <a:solidFill>
                  <a:srgbClr val="000090"/>
                </a:solidFill>
              </a:rPr>
              <a:t>sua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situação</a:t>
            </a:r>
            <a:r>
              <a:rPr lang="en-US" sz="2800" dirty="0" smtClean="0">
                <a:solidFill>
                  <a:srgbClr val="000090"/>
                </a:solidFill>
              </a:rPr>
              <a:t> e </a:t>
            </a:r>
            <a:r>
              <a:rPr lang="en-US" sz="2800" dirty="0" err="1" smtClean="0">
                <a:solidFill>
                  <a:srgbClr val="000090"/>
                </a:solidFill>
              </a:rPr>
              <a:t>sobre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os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cuidados</a:t>
            </a:r>
            <a:r>
              <a:rPr lang="en-US" sz="2800" dirty="0" smtClean="0">
                <a:solidFill>
                  <a:srgbClr val="000090"/>
                </a:solidFill>
              </a:rPr>
              <a:t> a </a:t>
            </a:r>
            <a:r>
              <a:rPr lang="en-US" sz="2800" dirty="0" err="1" smtClean="0">
                <a:solidFill>
                  <a:srgbClr val="000090"/>
                </a:solidFill>
              </a:rPr>
              <a:t>serem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tomados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941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48632" y="2183927"/>
            <a:ext cx="8034421" cy="4228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dirty="0" smtClean="0">
                <a:solidFill>
                  <a:srgbClr val="000090"/>
                </a:solidFill>
                <a:latin typeface="Arial"/>
                <a:cs typeface="Arial"/>
              </a:rPr>
              <a:t>CRONOGRAMA:</a:t>
            </a:r>
          </a:p>
          <a:p>
            <a:pPr algn="just">
              <a:lnSpc>
                <a:spcPct val="120000"/>
              </a:lnSpc>
            </a:pPr>
            <a:endParaRPr lang="en-US" sz="3200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3200" dirty="0">
                <a:solidFill>
                  <a:srgbClr val="000090"/>
                </a:solidFill>
              </a:rPr>
              <a:t>A </a:t>
            </a:r>
            <a:r>
              <a:rPr lang="en-US" sz="3200" dirty="0" err="1">
                <a:solidFill>
                  <a:srgbClr val="000090"/>
                </a:solidFill>
              </a:rPr>
              <a:t>classificação</a:t>
            </a:r>
            <a:r>
              <a:rPr lang="en-US" sz="3200" dirty="0">
                <a:solidFill>
                  <a:srgbClr val="000090"/>
                </a:solidFill>
              </a:rPr>
              <a:t> de </a:t>
            </a:r>
            <a:r>
              <a:rPr lang="en-US" sz="3200" dirty="0" err="1">
                <a:solidFill>
                  <a:srgbClr val="000090"/>
                </a:solidFill>
              </a:rPr>
              <a:t>risco</a:t>
            </a:r>
            <a:r>
              <a:rPr lang="en-US" sz="3200" dirty="0">
                <a:solidFill>
                  <a:srgbClr val="000090"/>
                </a:solidFill>
              </a:rPr>
              <a:t> </a:t>
            </a:r>
            <a:r>
              <a:rPr lang="en-US" sz="3200" dirty="0" err="1">
                <a:solidFill>
                  <a:srgbClr val="000090"/>
                </a:solidFill>
              </a:rPr>
              <a:t>devera</a:t>
            </a:r>
            <a:r>
              <a:rPr lang="en-US" sz="3200" dirty="0">
                <a:solidFill>
                  <a:srgbClr val="000090"/>
                </a:solidFill>
              </a:rPr>
              <a:t>́ </a:t>
            </a:r>
            <a:r>
              <a:rPr lang="en-US" sz="3200" dirty="0" err="1">
                <a:solidFill>
                  <a:srgbClr val="000090"/>
                </a:solidFill>
              </a:rPr>
              <a:t>ser</a:t>
            </a:r>
            <a:r>
              <a:rPr lang="en-US" sz="3200" dirty="0">
                <a:solidFill>
                  <a:srgbClr val="000090"/>
                </a:solidFill>
              </a:rPr>
              <a:t> </a:t>
            </a:r>
            <a:r>
              <a:rPr lang="en-US" sz="3200" dirty="0" err="1">
                <a:solidFill>
                  <a:srgbClr val="000090"/>
                </a:solidFill>
              </a:rPr>
              <a:t>feita</a:t>
            </a:r>
            <a:r>
              <a:rPr lang="en-US" sz="3200" dirty="0">
                <a:solidFill>
                  <a:srgbClr val="000090"/>
                </a:solidFill>
              </a:rPr>
              <a:t> no </a:t>
            </a:r>
            <a:r>
              <a:rPr lang="en-US" sz="3200" dirty="0" err="1">
                <a:solidFill>
                  <a:srgbClr val="000090"/>
                </a:solidFill>
              </a:rPr>
              <a:t>mesmo</a:t>
            </a:r>
            <a:r>
              <a:rPr lang="en-US" sz="3200" dirty="0">
                <a:solidFill>
                  <a:srgbClr val="000090"/>
                </a:solidFill>
              </a:rPr>
              <a:t> </a:t>
            </a:r>
            <a:r>
              <a:rPr lang="en-US" sz="3200" dirty="0" err="1">
                <a:solidFill>
                  <a:srgbClr val="000090"/>
                </a:solidFill>
              </a:rPr>
              <a:t>período</a:t>
            </a:r>
            <a:r>
              <a:rPr lang="en-US" sz="3200" dirty="0">
                <a:solidFill>
                  <a:srgbClr val="000090"/>
                </a:solidFill>
              </a:rPr>
              <a:t> do </a:t>
            </a:r>
            <a:r>
              <a:rPr lang="en-US" sz="3200" dirty="0" err="1">
                <a:solidFill>
                  <a:srgbClr val="000090"/>
                </a:solidFill>
              </a:rPr>
              <a:t>cadastro</a:t>
            </a:r>
            <a:r>
              <a:rPr lang="en-US" sz="3200" dirty="0">
                <a:solidFill>
                  <a:srgbClr val="000090"/>
                </a:solidFill>
              </a:rPr>
              <a:t> da </a:t>
            </a:r>
            <a:r>
              <a:rPr lang="en-US" sz="3200" dirty="0" err="1">
                <a:solidFill>
                  <a:srgbClr val="000090"/>
                </a:solidFill>
              </a:rPr>
              <a:t>família</a:t>
            </a:r>
            <a:r>
              <a:rPr lang="en-US" sz="3200" dirty="0">
                <a:solidFill>
                  <a:srgbClr val="000090"/>
                </a:solidFill>
              </a:rPr>
              <a:t>.</a:t>
            </a:r>
            <a:br>
              <a:rPr lang="en-US" sz="3200" dirty="0">
                <a:solidFill>
                  <a:srgbClr val="000090"/>
                </a:solidFill>
              </a:rPr>
            </a:br>
            <a:endParaRPr lang="en-US" sz="3200" dirty="0" smtClean="0">
              <a:solidFill>
                <a:srgbClr val="000090"/>
              </a:solidFill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3200" dirty="0" smtClean="0">
                <a:solidFill>
                  <a:srgbClr val="000090"/>
                </a:solidFill>
              </a:rPr>
              <a:t>A </a:t>
            </a:r>
            <a:r>
              <a:rPr lang="en-US" sz="3200" dirty="0" err="1">
                <a:solidFill>
                  <a:srgbClr val="000090"/>
                </a:solidFill>
              </a:rPr>
              <a:t>sua</a:t>
            </a:r>
            <a:r>
              <a:rPr lang="en-US" sz="3200" dirty="0">
                <a:solidFill>
                  <a:srgbClr val="000090"/>
                </a:solidFill>
              </a:rPr>
              <a:t> </a:t>
            </a:r>
            <a:r>
              <a:rPr lang="en-US" sz="3200" dirty="0" err="1">
                <a:solidFill>
                  <a:srgbClr val="000090"/>
                </a:solidFill>
              </a:rPr>
              <a:t>atualização</a:t>
            </a:r>
            <a:r>
              <a:rPr lang="en-US" sz="3200" dirty="0">
                <a:solidFill>
                  <a:srgbClr val="000090"/>
                </a:solidFill>
              </a:rPr>
              <a:t> </a:t>
            </a:r>
            <a:r>
              <a:rPr lang="en-US" sz="3200" dirty="0" err="1">
                <a:solidFill>
                  <a:srgbClr val="000090"/>
                </a:solidFill>
              </a:rPr>
              <a:t>devera</a:t>
            </a:r>
            <a:r>
              <a:rPr lang="en-US" sz="3200" dirty="0">
                <a:solidFill>
                  <a:srgbClr val="000090"/>
                </a:solidFill>
              </a:rPr>
              <a:t>́ </a:t>
            </a:r>
            <a:r>
              <a:rPr lang="en-US" sz="3200" dirty="0" err="1">
                <a:solidFill>
                  <a:srgbClr val="000090"/>
                </a:solidFill>
              </a:rPr>
              <a:t>ser</a:t>
            </a:r>
            <a:r>
              <a:rPr lang="en-US" sz="3200" dirty="0">
                <a:solidFill>
                  <a:srgbClr val="000090"/>
                </a:solidFill>
              </a:rPr>
              <a:t> </a:t>
            </a:r>
            <a:r>
              <a:rPr lang="en-US" sz="3200" dirty="0" err="1">
                <a:solidFill>
                  <a:srgbClr val="000090"/>
                </a:solidFill>
              </a:rPr>
              <a:t>anual</a:t>
            </a:r>
            <a:r>
              <a:rPr lang="en-US" sz="3200" dirty="0">
                <a:solidFill>
                  <a:srgbClr val="000090"/>
                </a:solidFill>
              </a:rPr>
              <a:t> </a:t>
            </a:r>
            <a:r>
              <a:rPr lang="en-US" sz="3200" dirty="0" err="1">
                <a:solidFill>
                  <a:srgbClr val="000090"/>
                </a:solidFill>
              </a:rPr>
              <a:t>ou</a:t>
            </a:r>
            <a:r>
              <a:rPr lang="en-US" sz="3200" dirty="0">
                <a:solidFill>
                  <a:srgbClr val="000090"/>
                </a:solidFill>
              </a:rPr>
              <a:t> </a:t>
            </a:r>
            <a:r>
              <a:rPr lang="en-US" sz="3200" dirty="0" err="1">
                <a:solidFill>
                  <a:srgbClr val="000090"/>
                </a:solidFill>
              </a:rPr>
              <a:t>sempre</a:t>
            </a:r>
            <a:r>
              <a:rPr lang="en-US" sz="3200" dirty="0">
                <a:solidFill>
                  <a:srgbClr val="000090"/>
                </a:solidFill>
              </a:rPr>
              <a:t> </a:t>
            </a:r>
            <a:r>
              <a:rPr lang="en-US" sz="3200" dirty="0" err="1">
                <a:solidFill>
                  <a:srgbClr val="000090"/>
                </a:solidFill>
              </a:rPr>
              <a:t>que</a:t>
            </a:r>
            <a:r>
              <a:rPr lang="en-US" sz="3200" dirty="0">
                <a:solidFill>
                  <a:srgbClr val="000090"/>
                </a:solidFill>
              </a:rPr>
              <a:t> </a:t>
            </a:r>
            <a:r>
              <a:rPr lang="en-US" sz="3200" dirty="0" err="1">
                <a:solidFill>
                  <a:srgbClr val="000090"/>
                </a:solidFill>
              </a:rPr>
              <a:t>houver</a:t>
            </a:r>
            <a:r>
              <a:rPr lang="en-US" sz="3200" dirty="0">
                <a:solidFill>
                  <a:srgbClr val="000090"/>
                </a:solidFill>
              </a:rPr>
              <a:t> </a:t>
            </a:r>
            <a:r>
              <a:rPr lang="en-US" sz="3200" dirty="0" err="1">
                <a:solidFill>
                  <a:srgbClr val="000090"/>
                </a:solidFill>
              </a:rPr>
              <a:t>uma</a:t>
            </a:r>
            <a:r>
              <a:rPr lang="en-US" sz="3200" dirty="0">
                <a:solidFill>
                  <a:srgbClr val="000090"/>
                </a:solidFill>
              </a:rPr>
              <a:t> </a:t>
            </a:r>
            <a:r>
              <a:rPr lang="en-US" sz="3200" dirty="0" err="1">
                <a:solidFill>
                  <a:srgbClr val="000090"/>
                </a:solidFill>
              </a:rPr>
              <a:t>mudança</a:t>
            </a:r>
            <a:r>
              <a:rPr lang="en-US" sz="3200" dirty="0">
                <a:solidFill>
                  <a:srgbClr val="000090"/>
                </a:solidFill>
              </a:rPr>
              <a:t> </a:t>
            </a:r>
            <a:r>
              <a:rPr lang="en-US" sz="3200" dirty="0" err="1">
                <a:solidFill>
                  <a:srgbClr val="000090"/>
                </a:solidFill>
              </a:rPr>
              <a:t>significativa</a:t>
            </a:r>
            <a:r>
              <a:rPr lang="en-US" sz="3200" dirty="0">
                <a:solidFill>
                  <a:srgbClr val="000090"/>
                </a:solidFill>
              </a:rPr>
              <a:t> da </a:t>
            </a:r>
            <a:r>
              <a:rPr lang="en-US" sz="3200" dirty="0" err="1">
                <a:solidFill>
                  <a:srgbClr val="000090"/>
                </a:solidFill>
              </a:rPr>
              <a:t>situação</a:t>
            </a:r>
            <a:r>
              <a:rPr lang="en-US" sz="3200" dirty="0">
                <a:solidFill>
                  <a:srgbClr val="000090"/>
                </a:solidFill>
              </a:rPr>
              <a:t> familiar.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64404" y="433704"/>
            <a:ext cx="7082987" cy="130697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7763" dir="27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180340">
              <a:spcAft>
                <a:spcPts val="0"/>
              </a:spcAft>
            </a:pPr>
            <a:endParaRPr lang="pt-BR" sz="1100" dirty="0">
              <a:effectLst/>
              <a:latin typeface="Times New Roman"/>
              <a:ea typeface="Times New Roman"/>
            </a:endParaRPr>
          </a:p>
          <a:p>
            <a:pPr marL="180340" algn="ctr">
              <a:spcAft>
                <a:spcPts val="0"/>
              </a:spcAft>
            </a:pPr>
            <a:r>
              <a:rPr lang="pt-BR" sz="1200" b="1" dirty="0" smtClean="0">
                <a:effectLst/>
                <a:latin typeface="Times New Roman"/>
                <a:ea typeface="Times New Roman"/>
              </a:rPr>
              <a:t> </a:t>
            </a:r>
            <a:r>
              <a:rPr lang="pt-BR" sz="3200" b="1" dirty="0" smtClean="0">
                <a:solidFill>
                  <a:srgbClr val="000090"/>
                </a:solidFill>
                <a:latin typeface="Cambria"/>
                <a:ea typeface="Times New Roman"/>
              </a:rPr>
              <a:t>PASSOS PARA A CLASSIFICAÇÃO DE RISCO FAMILIAR</a:t>
            </a:r>
            <a:endParaRPr lang="pt-BR" sz="1100" dirty="0">
              <a:solidFill>
                <a:srgbClr val="00009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811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8632" y="2347875"/>
            <a:ext cx="803442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err="1">
                <a:solidFill>
                  <a:srgbClr val="000090"/>
                </a:solidFill>
              </a:rPr>
              <a:t>São</a:t>
            </a:r>
            <a:r>
              <a:rPr lang="en-US" sz="4000" dirty="0" smtClean="0">
                <a:solidFill>
                  <a:srgbClr val="000090"/>
                </a:solidFill>
              </a:rPr>
              <a:t> </a:t>
            </a:r>
            <a:r>
              <a:rPr lang="en-US" sz="4000" dirty="0" err="1">
                <a:solidFill>
                  <a:srgbClr val="000090"/>
                </a:solidFill>
              </a:rPr>
              <a:t>condições</a:t>
            </a:r>
            <a:r>
              <a:rPr lang="en-US" sz="4000" dirty="0">
                <a:solidFill>
                  <a:srgbClr val="000090"/>
                </a:solidFill>
              </a:rPr>
              <a:t> </a:t>
            </a:r>
            <a:r>
              <a:rPr lang="en-US" sz="4000" dirty="0" err="1">
                <a:solidFill>
                  <a:srgbClr val="000090"/>
                </a:solidFill>
              </a:rPr>
              <a:t>ou</a:t>
            </a:r>
            <a:r>
              <a:rPr lang="en-US" sz="4000" dirty="0">
                <a:solidFill>
                  <a:srgbClr val="000090"/>
                </a:solidFill>
              </a:rPr>
              <a:t> </a:t>
            </a:r>
            <a:r>
              <a:rPr lang="en-US" sz="4000" dirty="0" err="1">
                <a:solidFill>
                  <a:srgbClr val="000090"/>
                </a:solidFill>
              </a:rPr>
              <a:t>aspectos</a:t>
            </a:r>
            <a:r>
              <a:rPr lang="en-US" sz="4000" dirty="0">
                <a:solidFill>
                  <a:srgbClr val="000090"/>
                </a:solidFill>
              </a:rPr>
              <a:t> </a:t>
            </a:r>
            <a:r>
              <a:rPr lang="en-US" sz="4000" dirty="0" err="1">
                <a:solidFill>
                  <a:srgbClr val="000090"/>
                </a:solidFill>
              </a:rPr>
              <a:t>biológicos</a:t>
            </a:r>
            <a:r>
              <a:rPr lang="en-US" sz="4000" dirty="0">
                <a:solidFill>
                  <a:srgbClr val="000090"/>
                </a:solidFill>
              </a:rPr>
              <a:t>, </a:t>
            </a:r>
            <a:r>
              <a:rPr lang="en-US" sz="4000" dirty="0" err="1">
                <a:solidFill>
                  <a:srgbClr val="000090"/>
                </a:solidFill>
              </a:rPr>
              <a:t>psicológicos</a:t>
            </a:r>
            <a:r>
              <a:rPr lang="en-US" sz="4000" dirty="0">
                <a:solidFill>
                  <a:srgbClr val="000090"/>
                </a:solidFill>
              </a:rPr>
              <a:t> </a:t>
            </a:r>
            <a:r>
              <a:rPr lang="en-US" sz="4000" dirty="0" err="1">
                <a:solidFill>
                  <a:srgbClr val="000090"/>
                </a:solidFill>
              </a:rPr>
              <a:t>ou</a:t>
            </a:r>
            <a:r>
              <a:rPr lang="en-US" sz="4000" dirty="0">
                <a:solidFill>
                  <a:srgbClr val="000090"/>
                </a:solidFill>
              </a:rPr>
              <a:t> </a:t>
            </a:r>
            <a:r>
              <a:rPr lang="en-US" sz="4000" dirty="0" err="1">
                <a:solidFill>
                  <a:srgbClr val="000090"/>
                </a:solidFill>
              </a:rPr>
              <a:t>sociais</a:t>
            </a:r>
            <a:r>
              <a:rPr lang="en-US" sz="4000" dirty="0">
                <a:solidFill>
                  <a:srgbClr val="000090"/>
                </a:solidFill>
              </a:rPr>
              <a:t> </a:t>
            </a:r>
            <a:r>
              <a:rPr lang="en-US" sz="4000" dirty="0" err="1">
                <a:solidFill>
                  <a:srgbClr val="000090"/>
                </a:solidFill>
              </a:rPr>
              <a:t>que</a:t>
            </a:r>
            <a:r>
              <a:rPr lang="en-US" sz="4000" dirty="0">
                <a:solidFill>
                  <a:srgbClr val="000090"/>
                </a:solidFill>
              </a:rPr>
              <a:t> </a:t>
            </a:r>
            <a:r>
              <a:rPr lang="en-US" sz="4000" dirty="0" err="1">
                <a:solidFill>
                  <a:srgbClr val="000090"/>
                </a:solidFill>
              </a:rPr>
              <a:t>estão</a:t>
            </a:r>
            <a:r>
              <a:rPr lang="en-US" sz="4000" dirty="0">
                <a:solidFill>
                  <a:srgbClr val="000090"/>
                </a:solidFill>
              </a:rPr>
              <a:t> </a:t>
            </a:r>
            <a:r>
              <a:rPr lang="en-US" sz="4000" dirty="0" err="1">
                <a:solidFill>
                  <a:srgbClr val="000090"/>
                </a:solidFill>
              </a:rPr>
              <a:t>associados</a:t>
            </a:r>
            <a:r>
              <a:rPr lang="en-US" sz="4000" dirty="0">
                <a:solidFill>
                  <a:srgbClr val="000090"/>
                </a:solidFill>
              </a:rPr>
              <a:t>, </a:t>
            </a:r>
            <a:r>
              <a:rPr lang="en-US" sz="4000" dirty="0" err="1">
                <a:solidFill>
                  <a:srgbClr val="000090"/>
                </a:solidFill>
              </a:rPr>
              <a:t>estatisticamente</a:t>
            </a:r>
            <a:r>
              <a:rPr lang="en-US" sz="4000" dirty="0">
                <a:solidFill>
                  <a:srgbClr val="000090"/>
                </a:solidFill>
              </a:rPr>
              <a:t>, a </a:t>
            </a:r>
            <a:r>
              <a:rPr lang="en-US" sz="4000" dirty="0" err="1">
                <a:solidFill>
                  <a:srgbClr val="000090"/>
                </a:solidFill>
              </a:rPr>
              <a:t>maiores</a:t>
            </a:r>
            <a:r>
              <a:rPr lang="en-US" sz="4000" dirty="0">
                <a:solidFill>
                  <a:srgbClr val="000090"/>
                </a:solidFill>
              </a:rPr>
              <a:t> </a:t>
            </a:r>
            <a:r>
              <a:rPr lang="en-US" sz="4000" dirty="0" err="1">
                <a:solidFill>
                  <a:srgbClr val="000090"/>
                </a:solidFill>
              </a:rPr>
              <a:t>probabilidades</a:t>
            </a:r>
            <a:r>
              <a:rPr lang="en-US" sz="4000" dirty="0">
                <a:solidFill>
                  <a:srgbClr val="000090"/>
                </a:solidFill>
              </a:rPr>
              <a:t> </a:t>
            </a:r>
            <a:r>
              <a:rPr lang="en-US" sz="4000" dirty="0" err="1">
                <a:solidFill>
                  <a:srgbClr val="000090"/>
                </a:solidFill>
              </a:rPr>
              <a:t>futuras</a:t>
            </a:r>
            <a:r>
              <a:rPr lang="en-US" sz="4000" dirty="0">
                <a:solidFill>
                  <a:srgbClr val="000090"/>
                </a:solidFill>
              </a:rPr>
              <a:t> de </a:t>
            </a:r>
            <a:r>
              <a:rPr lang="en-US" sz="4000" dirty="0" err="1">
                <a:solidFill>
                  <a:srgbClr val="000090"/>
                </a:solidFill>
              </a:rPr>
              <a:t>mortalidade</a:t>
            </a:r>
            <a:r>
              <a:rPr lang="en-US" sz="4000" dirty="0">
                <a:solidFill>
                  <a:srgbClr val="000090"/>
                </a:solidFill>
              </a:rPr>
              <a:t> </a:t>
            </a:r>
            <a:r>
              <a:rPr lang="en-US" sz="4000" dirty="0" err="1">
                <a:solidFill>
                  <a:srgbClr val="000090"/>
                </a:solidFill>
              </a:rPr>
              <a:t>ou</a:t>
            </a:r>
            <a:r>
              <a:rPr lang="en-US" sz="4000" dirty="0">
                <a:solidFill>
                  <a:srgbClr val="000090"/>
                </a:solidFill>
              </a:rPr>
              <a:t> </a:t>
            </a:r>
            <a:r>
              <a:rPr lang="en-US" sz="4000" dirty="0" err="1">
                <a:solidFill>
                  <a:srgbClr val="000090"/>
                </a:solidFill>
              </a:rPr>
              <a:t>morbidade</a:t>
            </a:r>
            <a:r>
              <a:rPr lang="en-US" sz="4000" dirty="0">
                <a:solidFill>
                  <a:srgbClr val="000090"/>
                </a:solidFill>
              </a:rPr>
              <a:t>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83055" y="521367"/>
            <a:ext cx="5977890" cy="88231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7763" dir="27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180340">
              <a:spcAft>
                <a:spcPts val="0"/>
              </a:spcAft>
            </a:pPr>
            <a:endParaRPr lang="pt-BR" sz="1200" dirty="0">
              <a:effectLst/>
              <a:latin typeface="Times New Roman"/>
              <a:ea typeface="Times New Roman"/>
            </a:endParaRPr>
          </a:p>
          <a:p>
            <a:pPr marL="180340" algn="ctr">
              <a:spcAft>
                <a:spcPts val="0"/>
              </a:spcAft>
            </a:pPr>
            <a:r>
              <a:rPr lang="pt-BR" sz="1400" b="1" dirty="0">
                <a:effectLst/>
                <a:latin typeface="Times New Roman"/>
                <a:ea typeface="Times New Roman"/>
              </a:rPr>
              <a:t> </a:t>
            </a:r>
            <a:r>
              <a:rPr lang="pt-BR" sz="3600" b="1" dirty="0" smtClean="0">
                <a:solidFill>
                  <a:srgbClr val="000090"/>
                </a:solidFill>
                <a:latin typeface="Cambria"/>
                <a:ea typeface="Times New Roman"/>
              </a:rPr>
              <a:t>FATORES DE RISCO</a:t>
            </a:r>
            <a:endParaRPr lang="pt-BR" sz="1200" dirty="0">
              <a:solidFill>
                <a:srgbClr val="00009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235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8632" y="2334220"/>
            <a:ext cx="803442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err="1">
                <a:solidFill>
                  <a:srgbClr val="000090"/>
                </a:solidFill>
              </a:rPr>
              <a:t>D</a:t>
            </a:r>
            <a:r>
              <a:rPr lang="en-US" sz="4000" dirty="0" err="1" smtClean="0">
                <a:solidFill>
                  <a:srgbClr val="000090"/>
                </a:solidFill>
              </a:rPr>
              <a:t>izem</a:t>
            </a:r>
            <a:r>
              <a:rPr lang="en-US" sz="4000" dirty="0" smtClean="0">
                <a:solidFill>
                  <a:srgbClr val="000090"/>
                </a:solidFill>
              </a:rPr>
              <a:t> </a:t>
            </a:r>
            <a:r>
              <a:rPr lang="en-US" sz="4000" dirty="0" err="1">
                <a:solidFill>
                  <a:srgbClr val="000090"/>
                </a:solidFill>
              </a:rPr>
              <a:t>respeito</a:t>
            </a:r>
            <a:r>
              <a:rPr lang="en-US" sz="4000" dirty="0">
                <a:solidFill>
                  <a:srgbClr val="000090"/>
                </a:solidFill>
              </a:rPr>
              <a:t> a </a:t>
            </a:r>
            <a:r>
              <a:rPr lang="en-US" sz="4000" dirty="0" err="1">
                <a:solidFill>
                  <a:srgbClr val="000090"/>
                </a:solidFill>
              </a:rPr>
              <a:t>influências</a:t>
            </a:r>
            <a:r>
              <a:rPr lang="en-US" sz="4000" dirty="0">
                <a:solidFill>
                  <a:srgbClr val="000090"/>
                </a:solidFill>
              </a:rPr>
              <a:t> </a:t>
            </a:r>
            <a:r>
              <a:rPr lang="en-US" sz="4000" dirty="0" err="1">
                <a:solidFill>
                  <a:srgbClr val="000090"/>
                </a:solidFill>
              </a:rPr>
              <a:t>que</a:t>
            </a:r>
            <a:r>
              <a:rPr lang="en-US" sz="4000" dirty="0">
                <a:solidFill>
                  <a:srgbClr val="000090"/>
                </a:solidFill>
              </a:rPr>
              <a:t> </a:t>
            </a:r>
            <a:r>
              <a:rPr lang="en-US" sz="4000" dirty="0" err="1">
                <a:solidFill>
                  <a:srgbClr val="000090"/>
                </a:solidFill>
              </a:rPr>
              <a:t>modificam</a:t>
            </a:r>
            <a:r>
              <a:rPr lang="en-US" sz="4000" dirty="0">
                <a:solidFill>
                  <a:srgbClr val="000090"/>
                </a:solidFill>
              </a:rPr>
              <a:t>, </a:t>
            </a:r>
            <a:r>
              <a:rPr lang="en-US" sz="4000" dirty="0" err="1">
                <a:solidFill>
                  <a:srgbClr val="000090"/>
                </a:solidFill>
              </a:rPr>
              <a:t>alteram</a:t>
            </a:r>
            <a:r>
              <a:rPr lang="en-US" sz="4000" dirty="0">
                <a:solidFill>
                  <a:srgbClr val="000090"/>
                </a:solidFill>
              </a:rPr>
              <a:t> </a:t>
            </a:r>
            <a:r>
              <a:rPr lang="en-US" sz="4000" dirty="0" err="1">
                <a:solidFill>
                  <a:srgbClr val="000090"/>
                </a:solidFill>
              </a:rPr>
              <a:t>ou</a:t>
            </a:r>
            <a:r>
              <a:rPr lang="en-US" sz="4000" dirty="0">
                <a:solidFill>
                  <a:srgbClr val="000090"/>
                </a:solidFill>
              </a:rPr>
              <a:t> </a:t>
            </a:r>
            <a:r>
              <a:rPr lang="en-US" sz="4000" dirty="0" err="1">
                <a:solidFill>
                  <a:srgbClr val="000090"/>
                </a:solidFill>
              </a:rPr>
              <a:t>melhoram</a:t>
            </a:r>
            <a:r>
              <a:rPr lang="en-US" sz="4000" dirty="0">
                <a:solidFill>
                  <a:srgbClr val="000090"/>
                </a:solidFill>
              </a:rPr>
              <a:t> as </a:t>
            </a:r>
            <a:r>
              <a:rPr lang="en-US" sz="4000" dirty="0" err="1">
                <a:solidFill>
                  <a:srgbClr val="000090"/>
                </a:solidFill>
              </a:rPr>
              <a:t>respostas</a:t>
            </a:r>
            <a:r>
              <a:rPr lang="en-US" sz="4000" dirty="0">
                <a:solidFill>
                  <a:srgbClr val="000090"/>
                </a:solidFill>
              </a:rPr>
              <a:t> das </a:t>
            </a:r>
            <a:r>
              <a:rPr lang="en-US" sz="4000" dirty="0" err="1">
                <a:solidFill>
                  <a:srgbClr val="000090"/>
                </a:solidFill>
              </a:rPr>
              <a:t>pessoas</a:t>
            </a:r>
            <a:r>
              <a:rPr lang="en-US" sz="4000" dirty="0">
                <a:solidFill>
                  <a:srgbClr val="000090"/>
                </a:solidFill>
              </a:rPr>
              <a:t> a </a:t>
            </a:r>
            <a:r>
              <a:rPr lang="en-US" sz="4000" dirty="0" err="1">
                <a:solidFill>
                  <a:srgbClr val="000090"/>
                </a:solidFill>
              </a:rPr>
              <a:t>perigos</a:t>
            </a:r>
            <a:r>
              <a:rPr lang="en-US" sz="4000" dirty="0">
                <a:solidFill>
                  <a:srgbClr val="000090"/>
                </a:solidFill>
              </a:rPr>
              <a:t> </a:t>
            </a:r>
            <a:r>
              <a:rPr lang="en-US" sz="4000" dirty="0" err="1">
                <a:solidFill>
                  <a:srgbClr val="000090"/>
                </a:solidFill>
              </a:rPr>
              <a:t>que</a:t>
            </a:r>
            <a:r>
              <a:rPr lang="en-US" sz="4000" dirty="0">
                <a:solidFill>
                  <a:srgbClr val="000090"/>
                </a:solidFill>
              </a:rPr>
              <a:t> </a:t>
            </a:r>
            <a:r>
              <a:rPr lang="en-US" sz="4000" dirty="0" err="1">
                <a:solidFill>
                  <a:srgbClr val="000090"/>
                </a:solidFill>
              </a:rPr>
              <a:t>predispõem</a:t>
            </a:r>
            <a:r>
              <a:rPr lang="en-US" sz="4000" dirty="0">
                <a:solidFill>
                  <a:srgbClr val="000090"/>
                </a:solidFill>
              </a:rPr>
              <a:t> a </a:t>
            </a:r>
            <a:r>
              <a:rPr lang="en-US" sz="4000" dirty="0" err="1">
                <a:solidFill>
                  <a:srgbClr val="000090"/>
                </a:solidFill>
              </a:rPr>
              <a:t>resultados</a:t>
            </a:r>
            <a:r>
              <a:rPr lang="en-US" sz="4000" dirty="0">
                <a:solidFill>
                  <a:srgbClr val="000090"/>
                </a:solidFill>
              </a:rPr>
              <a:t> </a:t>
            </a:r>
            <a:r>
              <a:rPr lang="en-US" sz="4000" dirty="0" err="1">
                <a:solidFill>
                  <a:srgbClr val="000090"/>
                </a:solidFill>
              </a:rPr>
              <a:t>não</a:t>
            </a:r>
            <a:r>
              <a:rPr lang="en-US" sz="4000" dirty="0">
                <a:solidFill>
                  <a:srgbClr val="000090"/>
                </a:solidFill>
              </a:rPr>
              <a:t> </a:t>
            </a:r>
            <a:r>
              <a:rPr lang="en-US" sz="4000" dirty="0" err="1">
                <a:solidFill>
                  <a:srgbClr val="000090"/>
                </a:solidFill>
              </a:rPr>
              <a:t>adaptativos</a:t>
            </a:r>
            <a:r>
              <a:rPr lang="en-US" sz="4000" dirty="0">
                <a:solidFill>
                  <a:srgbClr val="000090"/>
                </a:solidFill>
              </a:rPr>
              <a:t>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83055" y="521367"/>
            <a:ext cx="5977890" cy="88231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7763" dir="27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180340">
              <a:spcAft>
                <a:spcPts val="0"/>
              </a:spcAft>
            </a:pPr>
            <a:endParaRPr lang="pt-BR" sz="1200" dirty="0">
              <a:effectLst/>
              <a:latin typeface="Times New Roman"/>
              <a:ea typeface="Times New Roman"/>
            </a:endParaRPr>
          </a:p>
          <a:p>
            <a:pPr marL="180340" algn="ctr">
              <a:spcAft>
                <a:spcPts val="0"/>
              </a:spcAft>
            </a:pPr>
            <a:r>
              <a:rPr lang="pt-BR" sz="1400" b="1" dirty="0">
                <a:effectLst/>
                <a:latin typeface="Times New Roman"/>
                <a:ea typeface="Times New Roman"/>
              </a:rPr>
              <a:t> </a:t>
            </a:r>
            <a:r>
              <a:rPr lang="pt-BR" sz="3600" b="1" dirty="0" smtClean="0">
                <a:solidFill>
                  <a:srgbClr val="000090"/>
                </a:solidFill>
                <a:latin typeface="Cambria"/>
                <a:ea typeface="Times New Roman"/>
              </a:rPr>
              <a:t>FATORES DE PROTEÇÃO</a:t>
            </a:r>
            <a:endParaRPr lang="pt-BR" sz="1200" dirty="0">
              <a:solidFill>
                <a:srgbClr val="00009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77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900361"/>
              </p:ext>
            </p:extLst>
          </p:nvPr>
        </p:nvGraphicFramePr>
        <p:xfrm>
          <a:off x="491593" y="595588"/>
          <a:ext cx="8466351" cy="554736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488441"/>
                <a:gridCol w="3878134"/>
                <a:gridCol w="309977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FATORES</a:t>
                      </a:r>
                      <a:endParaRPr lang="en-US" sz="2000" b="1" dirty="0">
                        <a:solidFill>
                          <a:srgbClr val="00009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RISCOS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PROTETORES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PESSOAIS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Desnutrição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gravidez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precoce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adições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depressão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desemprego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baixa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auto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estima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atividade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sexual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precoce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e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tendencias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a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evitar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os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problemas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ou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ao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fatalismo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Autoestima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,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autoeficácia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empatia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capacidade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intelectual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capacidade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de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planejamento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e de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resolução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dos </a:t>
                      </a:r>
                      <a:r>
                        <a:rPr lang="en-US" sz="2000" baseline="0" dirty="0" err="1" smtClean="0">
                          <a:solidFill>
                            <a:srgbClr val="000090"/>
                          </a:solidFill>
                        </a:rPr>
                        <a:t>problemas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FAMILIARES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Família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uniparental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separação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dos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pais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abuso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sexual,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gravidez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precoce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negligência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dos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pais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baixa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renda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filhos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com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deficiência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doença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terminal,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ausência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de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planejamento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familiar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Ambiente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cálido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coesão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familiar,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estrutura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sem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disfuncionalidade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importante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adaptabilidade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e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flexibilidade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relação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estável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com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pai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e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mãe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estimuladores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SOCIAIS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Ausência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de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apoio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social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ou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de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modelos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sociais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positivos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e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ausência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de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redes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institucionais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Apoio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social,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redes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institucionais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clima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educacional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ou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laboral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positivo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e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modelos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0"/>
                          </a:solidFill>
                        </a:rPr>
                        <a:t>sociais</a:t>
                      </a:r>
                      <a:endParaRPr lang="en-US" sz="2000" dirty="0">
                        <a:solidFill>
                          <a:srgbClr val="00009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71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>
            <a:off x="0" y="0"/>
            <a:ext cx="2808312" cy="69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1584682" y="0"/>
            <a:ext cx="7560000" cy="6912000"/>
          </a:xfrm>
          <a:prstGeom prst="rect">
            <a:avLst/>
          </a:prstGeom>
          <a:solidFill>
            <a:srgbClr val="2159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14339" name="Título 1"/>
          <p:cNvSpPr>
            <a:spLocks noGrp="1"/>
          </p:cNvSpPr>
          <p:nvPr>
            <p:ph type="ctrTitle"/>
          </p:nvPr>
        </p:nvSpPr>
        <p:spPr bwMode="auto">
          <a:xfrm>
            <a:off x="2422358" y="281175"/>
            <a:ext cx="6432884" cy="53782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pt-BR" sz="1200" b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t-BR" sz="1200" b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t-BR" sz="6600" b="1" dirty="0">
                <a:solidFill>
                  <a:schemeClr val="bg1"/>
                </a:solidFill>
                <a:latin typeface="Trebuchet MS" panose="020B0603020202020204" pitchFamily="34" charset="0"/>
                <a:ea typeface="Cambria Math" panose="02040503050406030204" pitchFamily="18" charset="0"/>
              </a:rPr>
              <a:t/>
            </a:r>
            <a:br>
              <a:rPr lang="pt-BR" sz="6600" b="1" dirty="0">
                <a:solidFill>
                  <a:schemeClr val="bg1"/>
                </a:solidFill>
                <a:latin typeface="Trebuchet MS" panose="020B0603020202020204" pitchFamily="34" charset="0"/>
                <a:ea typeface="Cambria Math" panose="02040503050406030204" pitchFamily="18" charset="0"/>
              </a:rPr>
            </a:br>
            <a:r>
              <a:rPr lang="pt-BR" sz="40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t-BR" sz="40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t-BR" sz="40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t-BR" sz="40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t-BR" sz="40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t-BR" sz="40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t-BR" sz="53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Verdana" panose="020B0604030504040204" pitchFamily="34" charset="0"/>
              </a:rPr>
              <a:t>Escala de Risco Familiar</a:t>
            </a:r>
            <a:br>
              <a:rPr lang="pt-BR" sz="53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Verdana" panose="020B0604030504040204" pitchFamily="34" charset="0"/>
              </a:rPr>
            </a:br>
            <a:r>
              <a:rPr lang="pt-BR" sz="36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Verdana" panose="020B0604030504040204" pitchFamily="34" charset="0"/>
              </a:rPr>
              <a:t>de Coelho-Savassi</a:t>
            </a:r>
            <a:endParaRPr lang="pt-BR" sz="3100" b="1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Verdana" panose="020B0604030504040204" pitchFamily="34" charset="0"/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1712658" y="0"/>
            <a:ext cx="0" cy="6948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 descr="Logo conass_curva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038317" y="1571349"/>
            <a:ext cx="3621454" cy="11490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3305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28650" y="553385"/>
            <a:ext cx="8290760" cy="603062"/>
          </a:xfrm>
        </p:spPr>
        <p:txBody>
          <a:bodyPr anchor="t">
            <a:noAutofit/>
          </a:bodyPr>
          <a:lstStyle/>
          <a:p>
            <a:r>
              <a:rPr lang="pt-BR" sz="3200" dirty="0">
                <a:solidFill>
                  <a:srgbClr val="D25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Escala de Coelho-Savassi – ERF-CS</a:t>
            </a: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1825625"/>
            <a:ext cx="8290761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400" b="1" dirty="0">
                <a:solidFill>
                  <a:srgbClr val="4C5A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Definição:</a:t>
            </a:r>
          </a:p>
          <a:p>
            <a:pPr marL="363538">
              <a:lnSpc>
                <a:spcPct val="120000"/>
              </a:lnSpc>
              <a:spcBef>
                <a:spcPts val="0"/>
              </a:spcBef>
              <a:tabLst>
                <a:tab pos="363538" algn="l"/>
              </a:tabLst>
            </a:pPr>
            <a:r>
              <a:rPr lang="pt-BR" sz="2200" dirty="0">
                <a:solidFill>
                  <a:srgbClr val="4C5A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um instrumento de estratificação de risco familiar, desenvolvido no município de Contagem, Minas Gerais</a:t>
            </a:r>
          </a:p>
          <a:p>
            <a:pPr marL="363538">
              <a:lnSpc>
                <a:spcPct val="120000"/>
              </a:lnSpc>
              <a:spcBef>
                <a:spcPts val="0"/>
              </a:spcBef>
              <a:tabLst>
                <a:tab pos="363538" algn="l"/>
              </a:tabLst>
            </a:pPr>
            <a:r>
              <a:rPr lang="pt-BR" sz="2200" dirty="0">
                <a:solidFill>
                  <a:srgbClr val="4C5A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Baseado na ficha A do SIAB, que utiliza sentinelas de risco avaliadas na primeira visita domiciliar pelo ACS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pt-BR" sz="2400" b="1" dirty="0">
                <a:solidFill>
                  <a:srgbClr val="4C5A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Autores:</a:t>
            </a:r>
          </a:p>
          <a:p>
            <a:pPr marL="363538">
              <a:lnSpc>
                <a:spcPct val="120000"/>
              </a:lnSpc>
              <a:spcBef>
                <a:spcPts val="0"/>
              </a:spcBef>
              <a:tabLst>
                <a:tab pos="363538" algn="l"/>
              </a:tabLst>
            </a:pPr>
            <a:r>
              <a:rPr lang="pt-BR" sz="2200" dirty="0">
                <a:solidFill>
                  <a:srgbClr val="4C5A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Flávio Lúcio Gonçalves Coelho e Leonardo </a:t>
            </a:r>
            <a:r>
              <a:rPr lang="pt-BR" sz="2200" dirty="0" err="1">
                <a:solidFill>
                  <a:srgbClr val="4C5A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Cançado</a:t>
            </a:r>
            <a:r>
              <a:rPr lang="pt-BR" sz="2200" dirty="0">
                <a:solidFill>
                  <a:srgbClr val="4C5A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Monteiro Savassi são Médicos de Família e Comunidade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pt-BR" sz="2400" b="1" dirty="0">
                <a:solidFill>
                  <a:srgbClr val="4C5A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Publicação:</a:t>
            </a:r>
          </a:p>
          <a:p>
            <a:pPr marL="363538">
              <a:lnSpc>
                <a:spcPct val="120000"/>
              </a:lnSpc>
              <a:spcBef>
                <a:spcPts val="0"/>
              </a:spcBef>
              <a:tabLst>
                <a:tab pos="363538" algn="l"/>
              </a:tabLst>
            </a:pPr>
            <a:r>
              <a:rPr lang="pt-BR" sz="2200" dirty="0">
                <a:solidFill>
                  <a:srgbClr val="4C5A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2002, no 1º Congresso Mineiro de Medicina de Família e Comunidade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2400" dirty="0">
              <a:solidFill>
                <a:srgbClr val="4C5A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80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28650" y="553385"/>
            <a:ext cx="8290760" cy="603062"/>
          </a:xfrm>
        </p:spPr>
        <p:txBody>
          <a:bodyPr anchor="t">
            <a:noAutofit/>
          </a:bodyPr>
          <a:lstStyle/>
          <a:p>
            <a:r>
              <a:rPr lang="pt-BR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Escala de Coelho-Savassi – ERF-CS</a:t>
            </a: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1825625"/>
            <a:ext cx="8290761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400" b="1" dirty="0">
                <a:solidFill>
                  <a:srgbClr val="4C5A6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Objetivo</a:t>
            </a:r>
            <a:r>
              <a:rPr lang="pt-BR" sz="2400" dirty="0">
                <a:solidFill>
                  <a:srgbClr val="4C5A6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</a:p>
          <a:p>
            <a:pPr marL="363538">
              <a:lnSpc>
                <a:spcPct val="120000"/>
              </a:lnSpc>
              <a:spcBef>
                <a:spcPts val="0"/>
              </a:spcBef>
              <a:tabLst>
                <a:tab pos="363538" algn="l"/>
              </a:tabLst>
            </a:pPr>
            <a:r>
              <a:rPr lang="pt-BR" sz="2200" dirty="0">
                <a:solidFill>
                  <a:srgbClr val="4C5A6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Pretende determinar o risco social e de saúde das famílias </a:t>
            </a:r>
            <a:r>
              <a:rPr lang="pt-BR" sz="2200" dirty="0" err="1">
                <a:solidFill>
                  <a:srgbClr val="4C5A6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adscritas</a:t>
            </a:r>
            <a:r>
              <a:rPr lang="pt-BR" sz="2200" dirty="0">
                <a:solidFill>
                  <a:srgbClr val="4C5A6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 uma equipe de saúde, refletindo o potencial de adoecimento de cada núcleo familiar.</a:t>
            </a:r>
            <a:endParaRPr lang="pt-BR" sz="2400" dirty="0">
              <a:solidFill>
                <a:srgbClr val="4C5A6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  <a:tabLst>
                <a:tab pos="363538" algn="l"/>
              </a:tabLst>
            </a:pPr>
            <a:r>
              <a:rPr lang="pt-BR" sz="2400" b="1" dirty="0">
                <a:solidFill>
                  <a:srgbClr val="4C5A6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Metodologia</a:t>
            </a:r>
            <a:r>
              <a:rPr lang="pt-BR" sz="2400" dirty="0">
                <a:solidFill>
                  <a:srgbClr val="4C5A6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</a:p>
          <a:p>
            <a:pPr marL="363538">
              <a:lnSpc>
                <a:spcPct val="120000"/>
              </a:lnSpc>
              <a:spcBef>
                <a:spcPts val="0"/>
              </a:spcBef>
              <a:tabLst>
                <a:tab pos="363538" algn="l"/>
              </a:tabLst>
            </a:pPr>
            <a:r>
              <a:rPr lang="pt-BR" sz="2200" dirty="0">
                <a:solidFill>
                  <a:srgbClr val="4C5A6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Utiliza dados presentes na ficha A do SIAB e outros, disponíveis na rotina das equipes de saúde da família.</a:t>
            </a:r>
          </a:p>
          <a:p>
            <a:pPr marL="363538">
              <a:lnSpc>
                <a:spcPct val="120000"/>
              </a:lnSpc>
              <a:spcBef>
                <a:spcPts val="0"/>
              </a:spcBef>
              <a:tabLst>
                <a:tab pos="363538" algn="l"/>
              </a:tabLst>
            </a:pPr>
            <a:r>
              <a:rPr lang="pt-BR" sz="2200" dirty="0">
                <a:solidFill>
                  <a:srgbClr val="4C5A6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Estes dados foram selecionados por sua relevância epidemiológica, sanitária e pelo potencial de impacto na dinâmica familiar e definidos como Sentinelas de Risco</a:t>
            </a:r>
          </a:p>
        </p:txBody>
      </p:sp>
    </p:spTree>
    <p:extLst>
      <p:ext uri="{BB962C8B-B14F-4D97-AF65-F5344CB8AC3E}">
        <p14:creationId xmlns:p14="http://schemas.microsoft.com/office/powerpoint/2010/main" val="517792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1008000" y="590177"/>
          <a:ext cx="7128000" cy="5933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DADOS DA FICHA A (SENTINELAS DE RISCO) </a:t>
                      </a:r>
                    </a:p>
                  </a:txBody>
                  <a:tcPr anchor="ctr">
                    <a:solidFill>
                      <a:srgbClr val="4C5A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ESCORE DE RISCO </a:t>
                      </a:r>
                    </a:p>
                  </a:txBody>
                  <a:tcPr anchor="ctr">
                    <a:solidFill>
                      <a:srgbClr val="4C5A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Acamado </a:t>
                      </a:r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Deficiência Física</a:t>
                      </a:r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Deficiência Mental</a:t>
                      </a:r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Baixas condições de saneamento</a:t>
                      </a:r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Desnutrição grave </a:t>
                      </a:r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Drogadição</a:t>
                      </a:r>
                      <a:endParaRPr lang="pt-BR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Desemprego</a:t>
                      </a:r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Analfabetismo</a:t>
                      </a:r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Indivíduo menor de seis meses de idade</a:t>
                      </a:r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Indivíduo maior de 70 anos de idade</a:t>
                      </a:r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Hipertensão Arterial Sistêmica</a:t>
                      </a:r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Diabetes Mellitus </a:t>
                      </a:r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Relação morador/ cômodo maior que 1 </a:t>
                      </a:r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Relação morador/ cômodo igual a 1</a:t>
                      </a:r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Relação morador/ cômodo menor que 1 </a:t>
                      </a:r>
                    </a:p>
                  </a:txBody>
                  <a:tcPr marL="21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784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1116</Words>
  <Application>Microsoft Macintosh PowerPoint</Application>
  <PresentationFormat>Apresentação na tela (4:3)</PresentationFormat>
  <Paragraphs>165</Paragraphs>
  <Slides>21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30" baseType="lpstr">
      <vt:lpstr>Calibri</vt:lpstr>
      <vt:lpstr>Cambria</vt:lpstr>
      <vt:lpstr>Cambria Math</vt:lpstr>
      <vt:lpstr>Times New Roman</vt:lpstr>
      <vt:lpstr>Trebuchet MS</vt:lpstr>
      <vt:lpstr>Verdana</vt:lpstr>
      <vt:lpstr>Arial</vt:lpstr>
      <vt:lpstr>Office Theme</vt:lpstr>
      <vt:lpstr>Document</vt:lpstr>
      <vt:lpstr>CLASSIFICAÇÃO POR GRAU DE RISCO DAS FAMÍLIAS</vt:lpstr>
      <vt:lpstr>Apresentação do PowerPoint</vt:lpstr>
      <vt:lpstr>Apresentação do PowerPoint</vt:lpstr>
      <vt:lpstr>Apresentação do PowerPoint</vt:lpstr>
      <vt:lpstr>Apresentação do PowerPoint</vt:lpstr>
      <vt:lpstr>     Escala de Risco Familiar de Coelho-Savassi</vt:lpstr>
      <vt:lpstr>A Escala de Coelho-Savassi – ERF-CS</vt:lpstr>
      <vt:lpstr>A Escala de Coelho-Savassi – ERF-CS</vt:lpstr>
      <vt:lpstr>Apresentação do PowerPoint</vt:lpstr>
      <vt:lpstr>A Escala de Coelho-Savassi – ERF-CS</vt:lpstr>
      <vt:lpstr>A Escala de Coelho-Savassi – ERF-CS</vt:lpstr>
      <vt:lpstr>A Escala de Coelho-Savassi – ERF-CS</vt:lpstr>
      <vt:lpstr>     Classificação de  Risco das Famílias Plano Diretor de Atenção Primária à Saúde SES/MG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Rubia Pereira Barra</dc:creator>
  <cp:lastModifiedBy>Rubia Barra</cp:lastModifiedBy>
  <cp:revision>38</cp:revision>
  <dcterms:created xsi:type="dcterms:W3CDTF">2013-07-05T11:11:01Z</dcterms:created>
  <dcterms:modified xsi:type="dcterms:W3CDTF">2017-09-21T15:53:51Z</dcterms:modified>
</cp:coreProperties>
</file>