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1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42" r:id="rId10"/>
    <p:sldId id="343" r:id="rId11"/>
    <p:sldId id="344" r:id="rId12"/>
    <p:sldId id="345" r:id="rId13"/>
    <p:sldId id="33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92562"/>
  </p:normalViewPr>
  <p:slideViewPr>
    <p:cSldViewPr snapToGrid="0" snapToObjects="1">
      <p:cViewPr>
        <p:scale>
          <a:sx n="100" d="100"/>
          <a:sy n="100" d="100"/>
        </p:scale>
        <p:origin x="16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4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0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66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 padr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 userDrawn="1"/>
        </p:nvSpPr>
        <p:spPr>
          <a:xfrm>
            <a:off x="0" y="0"/>
            <a:ext cx="9144000" cy="180000"/>
          </a:xfrm>
          <a:prstGeom prst="rect">
            <a:avLst/>
          </a:prstGeom>
          <a:solidFill>
            <a:schemeClr val="accent5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43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8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6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6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0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0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2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F30037-8396-0646-82E8-E7CBEB599A7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76DD2D-2AC5-9D41-BE45-A170766B9CDB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4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 userDrawn="1"/>
        </p:nvSpPr>
        <p:spPr>
          <a:xfrm>
            <a:off x="-18000" y="0"/>
            <a:ext cx="9180000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254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76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1052736"/>
            <a:ext cx="9144000" cy="5286690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outerShdw blurRad="25400" dist="254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31559" cy="3287242"/>
          </a:xfrm>
        </p:spPr>
        <p:txBody>
          <a:bodyPr anchor="ctr">
            <a:noAutofit/>
          </a:bodyPr>
          <a:lstStyle/>
          <a:p>
            <a:pPr>
              <a:spcBef>
                <a:spcPts val="1800"/>
              </a:spcBef>
            </a:pPr>
            <a:r>
              <a:rPr lang="pt-BR" b="1" dirty="0" smtClean="0">
                <a:solidFill>
                  <a:schemeClr val="bg1"/>
                </a:solidFill>
                <a:latin typeface="Cambria" pitchFamily="18" charset="0"/>
              </a:rPr>
              <a:t>CONDIÇÕES DE SAÚDE E ESTRATIFICAÇÃO DE RISCO DAS CONDIÇÕES CRÔNICAS</a:t>
            </a:r>
            <a:endParaRPr lang="pt-BR" sz="2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355976" y="6413266"/>
            <a:ext cx="45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  <a:ea typeface="Verdana" pitchFamily="34" charset="0"/>
                <a:cs typeface="Verdana" pitchFamily="34" charset="0"/>
              </a:rPr>
              <a:t>LOCAL E DATA</a:t>
            </a:r>
            <a:endParaRPr lang="pt-BR" sz="2000" b="1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51520" y="430613"/>
            <a:ext cx="6067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spc="5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PLANIFICAÇÃO DA ATENÇÃO À SAÚDE</a:t>
            </a:r>
          </a:p>
        </p:txBody>
      </p:sp>
      <p:pic>
        <p:nvPicPr>
          <p:cNvPr id="7" name="Imagem 6" descr="Logo conass_curva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5486"/>
            <a:ext cx="1613452" cy="511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23321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9" y="985246"/>
            <a:ext cx="4240651" cy="231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9043" y="548680"/>
            <a:ext cx="4717453" cy="59766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manejo clínico diferenciado por estratos de riscos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introdução da gestão da clínica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distribuição relativa do autocuidado e do cuidado profissional 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concentração ótima da atenção dos membros das equipes multiprofissionais no cuidado profissional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distribuição relativa da atenção entre profissionais generalistas e especialistas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racionalização da agenda dos profissionais da APS e da atenção especializada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</a:pPr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600"/>
              </a:spcBef>
              <a:buClr>
                <a:schemeClr val="accent2"/>
              </a:buClr>
              <a:buSzPct val="90000"/>
              <a:buNone/>
            </a:pPr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1819" y="548680"/>
            <a:ext cx="3920525" cy="4365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</a:rPr>
              <a:t>MODELO DA PIRÂMIDE DE RISCOS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r="65915"/>
          <a:stretch/>
        </p:blipFill>
        <p:spPr>
          <a:xfrm>
            <a:off x="179512" y="5517232"/>
            <a:ext cx="542727" cy="122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09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07504" y="980728"/>
          <a:ext cx="8928992" cy="5759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1507504516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xmlns="" val="13510681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RISCO HABITUAL</a:t>
                      </a:r>
                      <a:endParaRPr lang="pt-B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Risco inerente ao ciclo de vida da criança</a:t>
                      </a: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4942620"/>
                  </a:ext>
                </a:extLst>
              </a:tr>
              <a:tr h="4445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MÉDIO RISCO</a:t>
                      </a:r>
                      <a:endParaRPr lang="pt-B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1635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Baixo Peso 2.000g a 2.500g</a:t>
                      </a:r>
                    </a:p>
                    <a:p>
                      <a:pPr marL="342900" lvl="0" indent="-1635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Prematuridade tardia: 35-36 semanas</a:t>
                      </a:r>
                    </a:p>
                    <a:p>
                      <a:pPr marL="342900" lvl="0" indent="-1635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Desmame antes do 6º mês de vida</a:t>
                      </a:r>
                    </a:p>
                    <a:p>
                      <a:pPr marL="342900" lvl="0" indent="-1635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Desnutrição ou curva pondero-</a:t>
                      </a:r>
                      <a:r>
                        <a:rPr lang="pt-BR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estatural</a:t>
                      </a: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estacionária ou em declínio e/ou carências nutricionais</a:t>
                      </a:r>
                    </a:p>
                    <a:p>
                      <a:pPr marL="342900" lvl="0" indent="-1635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Sobrepeso</a:t>
                      </a:r>
                    </a:p>
                    <a:p>
                      <a:pPr marL="342900" lvl="0" indent="-1635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Criança não vacinada ou com esquema vacinal atrasado</a:t>
                      </a:r>
                    </a:p>
                    <a:p>
                      <a:pPr marL="342900" lvl="0" indent="-163513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Cárie precoce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Fatores </a:t>
                      </a:r>
                      <a:r>
                        <a:rPr lang="pt-BR" sz="1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sociofamiliares</a:t>
                      </a:r>
                      <a:r>
                        <a:rPr lang="pt-BR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Mãe adolescente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Mãe</a:t>
                      </a:r>
                      <a:r>
                        <a:rPr lang="pt-BR" sz="1600" b="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analfabeta ou com menos de 4 anos de estudo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Mãe com menos de quatro consultas de pré-natal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Mãe com antecedente de um filho nascido morto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Óbito de irmão menor que 5 anos por causas evitáveis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Gravidez indesejada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Depressão pós-parto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dos pais com transtorno mental severo, deficiência, doença neurológica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Pais com dependência de álcool e outras drogas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Mãe ausente por doença, abandono ou óbito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Indícios de violência doméstica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Cuidador não habilitado</a:t>
                      </a: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999883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0" y="332656"/>
            <a:ext cx="9144000" cy="52459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Estratificação de risco da criança &lt; 1 ano – LIACC SAMONTE</a:t>
            </a:r>
          </a:p>
        </p:txBody>
      </p:sp>
    </p:spTree>
    <p:extLst>
      <p:ext uri="{BB962C8B-B14F-4D97-AF65-F5344CB8AC3E}">
        <p14:creationId xmlns:p14="http://schemas.microsoft.com/office/powerpoint/2010/main" val="996444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07504" y="980728"/>
          <a:ext cx="8928992" cy="48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1507504516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1351068190"/>
                    </a:ext>
                  </a:extLst>
                </a:gridCol>
              </a:tblGrid>
              <a:tr h="3199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ALTO RISCO</a:t>
                      </a:r>
                      <a:endParaRPr lang="pt-B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Afecções perinatais e malformações congênitas: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Baixo Peso &lt; 2.000g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Prematuridade ≤ 34 semanas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Asfixia perinatal e/ou </a:t>
                      </a:r>
                      <a:r>
                        <a:rPr lang="pt-BR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apgar</a:t>
                      </a: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≤ 6 no 5º minuto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Hiperbilirrubinemia</a:t>
                      </a: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 </a:t>
                      </a:r>
                      <a:r>
                        <a:rPr lang="pt-BR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exsanguineotransfusão</a:t>
                      </a:r>
                      <a:endParaRPr lang="pt-BR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Infecções crônicas do grupo TORCHS, confirmadas ou em investigação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Malformações congênitas, </a:t>
                      </a:r>
                      <a:r>
                        <a:rPr lang="pt-BR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cromossomopatias</a:t>
                      </a: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doenças metabólicas com repercussão clínica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Desenvolvimento psicomotor insatisfatório para a faixa etária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Sinais de violência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Desnutrição grave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Obesidade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Intercorrências repetidas com repercussão clínica</a:t>
                      </a: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999883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72000" marB="72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Critérios para </a:t>
                      </a:r>
                      <a:r>
                        <a:rPr lang="pt-BR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DE CASO</a:t>
                      </a: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Peso ao nascer ≤ 1.500g ou IG ≤ 32 semanas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Malformações congênitas, </a:t>
                      </a:r>
                      <a:r>
                        <a:rPr lang="pt-BR" sz="1600" b="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cromossomopatias</a:t>
                      </a: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doenças metabólicas com repercussão clínica</a:t>
                      </a:r>
                    </a:p>
                    <a:p>
                      <a:pPr marL="342900" lvl="0" indent="-163513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</a:pPr>
                      <a:r>
                        <a:rPr lang="pt-BR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ou mais internações</a:t>
                      </a: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177372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0" y="332656"/>
            <a:ext cx="9144000" cy="52459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Estratificação de risco da criança &lt; 1 ano – LIACC SAMONTE</a:t>
            </a:r>
          </a:p>
        </p:txBody>
      </p:sp>
    </p:spTree>
    <p:extLst>
      <p:ext uri="{BB962C8B-B14F-4D97-AF65-F5344CB8AC3E}">
        <p14:creationId xmlns:p14="http://schemas.microsoft.com/office/powerpoint/2010/main" val="1168576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7589" y="2129739"/>
            <a:ext cx="4716000" cy="1290305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tecnologias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autocuidado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apoiado</a:t>
            </a:r>
          </a:p>
          <a:p>
            <a:pPr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2966" y="443844"/>
            <a:ext cx="8324192" cy="11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80340">
              <a:spcAft>
                <a:spcPts val="0"/>
              </a:spcAft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A ESTRATIFICAÇÃO DA POPULAÇÃO POR ESTRATOS DE RISCO</a:t>
            </a:r>
            <a:endParaRPr lang="pt-BR" sz="32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6546" y="1982891"/>
            <a:ext cx="2520000" cy="1584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Portadores de condições crônicas de menores riscos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6546" y="4546865"/>
            <a:ext cx="2520000" cy="1584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Portadores de condições de alto e muito alto riscos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362937" y="4024684"/>
            <a:ext cx="4716000" cy="26283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presença mais significativa de atenção profissional</a:t>
            </a:r>
          </a:p>
          <a:p>
            <a:pPr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concentração maior de cuidados pela equipe de saúde</a:t>
            </a:r>
          </a:p>
          <a:p>
            <a:pPr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co-participação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 atenção especializada.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4083265" y="2108891"/>
            <a:ext cx="360000" cy="1332000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have esquerda 7"/>
          <p:cNvSpPr/>
          <p:nvPr/>
        </p:nvSpPr>
        <p:spPr>
          <a:xfrm>
            <a:off x="4093771" y="4096865"/>
            <a:ext cx="360000" cy="2484000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de seta reta 10"/>
          <p:cNvCxnSpPr>
            <a:stCxn id="6" idx="3"/>
          </p:cNvCxnSpPr>
          <p:nvPr/>
        </p:nvCxnSpPr>
        <p:spPr>
          <a:xfrm>
            <a:off x="3026546" y="5338865"/>
            <a:ext cx="900000" cy="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4" idx="3"/>
          </p:cNvCxnSpPr>
          <p:nvPr/>
        </p:nvCxnSpPr>
        <p:spPr>
          <a:xfrm>
            <a:off x="3026546" y="2774891"/>
            <a:ext cx="900000" cy="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96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0000" y="540000"/>
            <a:ext cx="8784976" cy="994122"/>
          </a:xfrm>
          <a:prstGeom prst="rect">
            <a:avLst/>
          </a:prstGeom>
        </p:spPr>
        <p:txBody>
          <a:bodyPr tIns="0"/>
          <a:lstStyle>
            <a:defPPr>
              <a:defRPr lang="en-US"/>
            </a:defPPr>
            <a:lvl1pPr>
              <a:spcAft>
                <a:spcPts val="0"/>
              </a:spcAft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pt-BR" dirty="0"/>
              <a:t>Conceito</a:t>
            </a:r>
          </a:p>
        </p:txBody>
      </p:sp>
      <p:sp>
        <p:nvSpPr>
          <p:cNvPr id="3" name="Rectangle 3"/>
          <p:cNvSpPr/>
          <p:nvPr/>
        </p:nvSpPr>
        <p:spPr>
          <a:xfrm>
            <a:off x="432000" y="1620000"/>
            <a:ext cx="82548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1" hangingPunct="1">
              <a:lnSpc>
                <a:spcPct val="12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 condições de saúde são as circunstâncias na saúde das pessoas que se apresentam de forma mais ou menos persistente e que exigem respostas sociais reativas ou proativas, eventuais ou contínuas e fragmentadas ou integradas dos sistemas de atenção à saúde.</a:t>
            </a:r>
          </a:p>
        </p:txBody>
      </p:sp>
    </p:spTree>
    <p:extLst>
      <p:ext uri="{BB962C8B-B14F-4D97-AF65-F5344CB8AC3E}">
        <p14:creationId xmlns:p14="http://schemas.microsoft.com/office/powerpoint/2010/main" val="13457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60000" y="540000"/>
            <a:ext cx="8784976" cy="994122"/>
          </a:xfrm>
          <a:prstGeom prst="rect">
            <a:avLst/>
          </a:prstGeom>
        </p:spPr>
        <p:txBody>
          <a:bodyPr tIns="0"/>
          <a:lstStyle>
            <a:defPPr>
              <a:defRPr lang="en-US"/>
            </a:defPPr>
            <a:lvl1pPr>
              <a:spcAft>
                <a:spcPts val="0"/>
              </a:spcAft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pt-BR" dirty="0"/>
              <a:t>A tipologia proposta pela OMS</a:t>
            </a:r>
          </a:p>
        </p:txBody>
      </p:sp>
      <p:sp>
        <p:nvSpPr>
          <p:cNvPr id="3" name="Rectangle 3"/>
          <p:cNvSpPr/>
          <p:nvPr/>
        </p:nvSpPr>
        <p:spPr>
          <a:xfrm>
            <a:off x="431999" y="1620000"/>
            <a:ext cx="8461277" cy="157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lvl="1" indent="-342900" eaLnBrk="1" hangingPunct="1">
              <a:lnSpc>
                <a:spcPct val="12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Condições agudas</a:t>
            </a:r>
          </a:p>
          <a:p>
            <a:pPr marL="530225" lvl="1" indent="-342900" eaLnBrk="1" hangingPunct="1">
              <a:lnSpc>
                <a:spcPct val="12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Condições crônicas</a:t>
            </a:r>
          </a:p>
          <a:p>
            <a:pPr marL="530225" lvl="1" indent="-342900" eaLnBrk="1" hangingPunct="1">
              <a:lnSpc>
                <a:spcPct val="12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Eventos agudos</a:t>
            </a:r>
          </a:p>
        </p:txBody>
      </p:sp>
    </p:spTree>
    <p:extLst>
      <p:ext uri="{BB962C8B-B14F-4D97-AF65-F5344CB8AC3E}">
        <p14:creationId xmlns:p14="http://schemas.microsoft.com/office/powerpoint/2010/main" val="57425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1">
            <a:extLst>
              <a:ext uri="{FF2B5EF4-FFF2-40B4-BE49-F238E27FC236}">
                <a16:creationId xmlns:a16="http://schemas.microsoft.com/office/drawing/2014/main" xmlns="" id="{D3886B03-643A-4730-813B-ED2BD802A8C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019" y="218778"/>
          <a:ext cx="9035963" cy="6506488"/>
        </p:xfrm>
        <a:graphic>
          <a:graphicData uri="http://schemas.openxmlformats.org/drawingml/2006/table">
            <a:tbl>
              <a:tblPr/>
              <a:tblGrid>
                <a:gridCol w="302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VARIÁVEL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AGUDA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CRÔNICA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INÍCIO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Rápido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Gradual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CAUSA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única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múltiplas causas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DURAÇÃO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Curta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Indefinida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DIAGNÓSTICO E PROGNÓSTICO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Comumente acurados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incertos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TESTES DIAGNÓSTICOS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decisivos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 valor limitado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RESULTADO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cura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cuidado sem cura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DOS PROFISSIONAIS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Selecionar e prescrever o tratamento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Educar e fazer parceria com as pessoas usuárias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NATUREZA DAS INTERVENÇÕES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profissional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multiprofissional e no autocuidado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CONHECIMENTO E AÇÃO CLÍNICA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Concetrados no profissional médico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Compartilhados pela equipe multiprofissional e as pessoas usuárias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DA PESSOA USUÁRIA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Seguir as prescrições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Coresponsabilizar-se por sua saúde em parceria com a equipe de saúde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SISTEMA DE ATENÇÃO À SAÚDE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Reativo e fragmentado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Proativo e integrado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03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1">
            <a:extLst>
              <a:ext uri="{FF2B5EF4-FFF2-40B4-BE49-F238E27FC236}">
                <a16:creationId xmlns:a16="http://schemas.microsoft.com/office/drawing/2014/main" xmlns="" id="{D3886B03-643A-4730-813B-ED2BD802A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01047"/>
              </p:ext>
            </p:extLst>
          </p:nvPr>
        </p:nvGraphicFramePr>
        <p:xfrm>
          <a:off x="54019" y="218778"/>
          <a:ext cx="9035963" cy="6506488"/>
        </p:xfrm>
        <a:graphic>
          <a:graphicData uri="http://schemas.openxmlformats.org/drawingml/2006/table">
            <a:tbl>
              <a:tblPr/>
              <a:tblGrid>
                <a:gridCol w="302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VARIÁVEL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AGUDA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CRÔNICA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INÍCIO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Rápido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Gradual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CAUSA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única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múltiplas causas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DURAÇÃO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Curta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Indefinida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DIAGNÓSTICO E PROGNÓSTICO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Comumente acurados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incertos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TESTES DIAGNÓSTICOS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decisivos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 valor limitado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RESULTADO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cura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cuidado sem cura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DOS PROFISSIONAIS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Selecionar e prescrever o tratamento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Educar e fazer parceria com as pessoas usuárias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NATUREZA DAS INTERVENÇÕES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profissional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multiprofissional e no autocuidado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CONHECIMENTO E AÇÃO CLÍNICA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Concetrados no profissional médico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Compartilhados pela equipe multiprofissional e as pessoas usuárias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DA PESSOA USUÁRIA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Seguir as prescrições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Coresponsabilizar-se por sua saúde em parceria com a equipe de saúde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SISTEMA DE ATENÇÃO À SAÚDE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Reativo e fragmentado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Proativo e integrado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5DD91FA6-8815-4CAF-A348-10B1A2E3ADC4}"/>
              </a:ext>
            </a:extLst>
          </p:cNvPr>
          <p:cNvSpPr/>
          <p:nvPr/>
        </p:nvSpPr>
        <p:spPr>
          <a:xfrm>
            <a:off x="54019" y="555401"/>
            <a:ext cx="9035963" cy="2534163"/>
          </a:xfrm>
          <a:prstGeom prst="rect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57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1">
            <a:extLst>
              <a:ext uri="{FF2B5EF4-FFF2-40B4-BE49-F238E27FC236}">
                <a16:creationId xmlns:a16="http://schemas.microsoft.com/office/drawing/2014/main" xmlns="" id="{D3886B03-643A-4730-813B-ED2BD802A8C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019" y="218778"/>
          <a:ext cx="9035963" cy="6506488"/>
        </p:xfrm>
        <a:graphic>
          <a:graphicData uri="http://schemas.openxmlformats.org/drawingml/2006/table">
            <a:tbl>
              <a:tblPr/>
              <a:tblGrid>
                <a:gridCol w="302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VARIÁVEL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AGUDA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CRÔNICA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INÍCIO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Rápido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Gradual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CAUSA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única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múltiplas causas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DURAÇÃO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Curta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Indefinida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DIAGNÓSTICO E PROGNÓSTICO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Comumente acurados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incertos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TESTES DIAGNÓSTICOS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decisivos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 valor limitado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RESULTADO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cura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cuidado sem cura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DOS PROFISSIONAIS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Selecionar e prescrever o tratamento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Educar e fazer parceria com as pessoas usuárias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NATUREZA DAS INTERVENÇÕES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profissional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multiprofissional e no autocuidado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CONHECIMENTO E AÇÃO CLÍNICA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Concetrados no profissional médico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Compartilhados pela equipe multiprofissional e as pessoas usuárias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DA PESSOA USUÁRIA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Seguir as prescrições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Coresponsabilizar-se por sua saúde em parceria com a equipe de saúde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SISTEMA DE ATENÇÃO À SAÚDE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Reativo e fragmentado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Proativo e integrado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5DD91FA6-8815-4CAF-A348-10B1A2E3ADC4}"/>
              </a:ext>
            </a:extLst>
          </p:cNvPr>
          <p:cNvSpPr/>
          <p:nvPr/>
        </p:nvSpPr>
        <p:spPr>
          <a:xfrm>
            <a:off x="54019" y="3048000"/>
            <a:ext cx="9035963" cy="3706767"/>
          </a:xfrm>
          <a:prstGeom prst="rect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7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61">
            <a:extLst>
              <a:ext uri="{FF2B5EF4-FFF2-40B4-BE49-F238E27FC236}">
                <a16:creationId xmlns:a16="http://schemas.microsoft.com/office/drawing/2014/main" xmlns="" id="{D3886B03-643A-4730-813B-ED2BD802A8C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019" y="218778"/>
          <a:ext cx="9035963" cy="6506488"/>
        </p:xfrm>
        <a:graphic>
          <a:graphicData uri="http://schemas.openxmlformats.org/drawingml/2006/table">
            <a:tbl>
              <a:tblPr/>
              <a:tblGrid>
                <a:gridCol w="302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VARIÁVEL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AGUDA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CONDIÇÃO CRÔNICA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INÍCIO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Rápido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Gradual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CAUSA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única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múltiplas causas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DURAÇÃO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Curta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Indefinida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DIAGNÓSTICO E PROGNÓSTICO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Comumente acurados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Usualmente incertos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TESTES DIAGNÓSTICOS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decisivos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Frequentemente de valor limitado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RESULTADO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cura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geral, cuidado sem cura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DOS PROFISSIONAIS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Selecionar e prescrever o tratamento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Educar e fazer parceria com as pessoas usuárias</a:t>
                      </a:r>
                    </a:p>
                  </a:txBody>
                  <a:tcPr marL="72000" marR="36000" marT="36005" marB="36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NATUREZA DAS INTERVENÇÕES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profissional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Centrada no cuidado multiprofissional e no autocuidado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CONHECIMENTO E AÇÃO CLÍNICA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Concetrados no profissional médico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Compartilhados pela equipe multiprofissional e as pessoas usuárias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35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PAPEL DA PESSOA USUÁRIA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Seguir as prescrições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Coresponsabilizar-se por sua saúde em parceria com a equipe de saúde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SISTEMA DE ATENÇÃO À SAÚDE</a:t>
                      </a:r>
                    </a:p>
                  </a:txBody>
                  <a:tcPr marL="72000" marR="36000" marT="36005" marB="36005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Reativo e fragmentado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Proativo e integrado</a:t>
                      </a:r>
                    </a:p>
                  </a:txBody>
                  <a:tcPr marL="72000" marR="36000" marT="36005" marB="36005" anchor="ctr" horzOverflow="overflow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5DD91FA6-8815-4CAF-A348-10B1A2E3ADC4}"/>
              </a:ext>
            </a:extLst>
          </p:cNvPr>
          <p:cNvSpPr/>
          <p:nvPr/>
        </p:nvSpPr>
        <p:spPr>
          <a:xfrm>
            <a:off x="54019" y="3652568"/>
            <a:ext cx="9035963" cy="3102199"/>
          </a:xfrm>
          <a:prstGeom prst="rect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0A47B5C1-B8E8-48EE-8B03-6FA0381BF374}"/>
              </a:ext>
            </a:extLst>
          </p:cNvPr>
          <p:cNvSpPr txBox="1"/>
          <p:nvPr/>
        </p:nvSpPr>
        <p:spPr>
          <a:xfrm>
            <a:off x="486704" y="1133093"/>
            <a:ext cx="2128345" cy="1944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SOCIAL</a:t>
            </a:r>
          </a:p>
        </p:txBody>
      </p:sp>
      <p:sp>
        <p:nvSpPr>
          <p:cNvPr id="5" name="Retângulo de cantos arredondados 2">
            <a:extLst>
              <a:ext uri="{FF2B5EF4-FFF2-40B4-BE49-F238E27FC236}">
                <a16:creationId xmlns:a16="http://schemas.microsoft.com/office/drawing/2014/main" xmlns="" id="{8E6E0AB0-252A-4721-AF2E-B7EF17C33137}"/>
              </a:ext>
            </a:extLst>
          </p:cNvPr>
          <p:cNvSpPr/>
          <p:nvPr/>
        </p:nvSpPr>
        <p:spPr>
          <a:xfrm>
            <a:off x="6193309" y="1149053"/>
            <a:ext cx="2522164" cy="19440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r>
              <a:rPr lang="pt-BR" alt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Proativa</a:t>
            </a:r>
          </a:p>
          <a:p>
            <a:pPr algn="ctr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r>
              <a:rPr lang="pt-BR" alt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Contínua</a:t>
            </a:r>
          </a:p>
          <a:p>
            <a:pPr algn="ctr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r>
              <a:rPr lang="pt-BR" alt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Integrada</a:t>
            </a:r>
          </a:p>
        </p:txBody>
      </p:sp>
      <p:sp>
        <p:nvSpPr>
          <p:cNvPr id="6" name="Retângulo de cantos arredondados 6">
            <a:extLst>
              <a:ext uri="{FF2B5EF4-FFF2-40B4-BE49-F238E27FC236}">
                <a16:creationId xmlns:a16="http://schemas.microsoft.com/office/drawing/2014/main" xmlns="" id="{7BDD4955-E826-4920-ABD4-C63781335EA6}"/>
              </a:ext>
            </a:extLst>
          </p:cNvPr>
          <p:cNvSpPr/>
          <p:nvPr/>
        </p:nvSpPr>
        <p:spPr>
          <a:xfrm>
            <a:off x="3222524" y="1149053"/>
            <a:ext cx="2522164" cy="1944000"/>
          </a:xfrm>
          <a:prstGeom prst="roundRect">
            <a:avLst/>
          </a:prstGeom>
          <a:solidFill>
            <a:schemeClr val="accent2"/>
          </a:solidFill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r>
              <a:rPr lang="pt-BR" alt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Reativa</a:t>
            </a:r>
          </a:p>
          <a:p>
            <a:pPr algn="ctr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r>
              <a:rPr lang="pt-BR" alt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Episódica</a:t>
            </a:r>
          </a:p>
          <a:p>
            <a:pPr algn="ctr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r>
              <a:rPr lang="pt-BR" alt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Integrada</a:t>
            </a:r>
          </a:p>
        </p:txBody>
      </p:sp>
      <p:sp>
        <p:nvSpPr>
          <p:cNvPr id="7" name="Seta para baixo 3">
            <a:extLst>
              <a:ext uri="{FF2B5EF4-FFF2-40B4-BE49-F238E27FC236}">
                <a16:creationId xmlns:a16="http://schemas.microsoft.com/office/drawing/2014/main" xmlns="" id="{188C6FFB-B98E-4C95-88D6-11D9A59C2AC4}"/>
              </a:ext>
            </a:extLst>
          </p:cNvPr>
          <p:cNvSpPr/>
          <p:nvPr/>
        </p:nvSpPr>
        <p:spPr>
          <a:xfrm>
            <a:off x="7312421" y="779625"/>
            <a:ext cx="283940" cy="32193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8">
            <a:extLst>
              <a:ext uri="{FF2B5EF4-FFF2-40B4-BE49-F238E27FC236}">
                <a16:creationId xmlns:a16="http://schemas.microsoft.com/office/drawing/2014/main" xmlns="" id="{2A00FCBD-1273-47C8-9D35-4561A00EA98A}"/>
              </a:ext>
            </a:extLst>
          </p:cNvPr>
          <p:cNvSpPr/>
          <p:nvPr/>
        </p:nvSpPr>
        <p:spPr>
          <a:xfrm>
            <a:off x="4341636" y="793448"/>
            <a:ext cx="283940" cy="32193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9">
            <a:extLst>
              <a:ext uri="{FF2B5EF4-FFF2-40B4-BE49-F238E27FC236}">
                <a16:creationId xmlns:a16="http://schemas.microsoft.com/office/drawing/2014/main" xmlns="" id="{7610859C-F92D-4A3B-A8C5-A65A8C43F585}"/>
              </a:ext>
            </a:extLst>
          </p:cNvPr>
          <p:cNvSpPr/>
          <p:nvPr/>
        </p:nvSpPr>
        <p:spPr>
          <a:xfrm flipV="1">
            <a:off x="7312421" y="3179951"/>
            <a:ext cx="283940" cy="32193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10">
            <a:extLst>
              <a:ext uri="{FF2B5EF4-FFF2-40B4-BE49-F238E27FC236}">
                <a16:creationId xmlns:a16="http://schemas.microsoft.com/office/drawing/2014/main" xmlns="" id="{3C9D3DE8-0F6E-44F6-9F0D-0C39D7E6B94D}"/>
              </a:ext>
            </a:extLst>
          </p:cNvPr>
          <p:cNvSpPr/>
          <p:nvPr/>
        </p:nvSpPr>
        <p:spPr>
          <a:xfrm flipV="1">
            <a:off x="4341636" y="3193774"/>
            <a:ext cx="283940" cy="321936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26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2966" y="342244"/>
            <a:ext cx="8324192" cy="1116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80340">
              <a:spcAft>
                <a:spcPts val="0"/>
              </a:spcAft>
            </a:pP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  <a:latin typeface="Cambria"/>
                <a:ea typeface="Times New Roman"/>
              </a:rPr>
              <a:t>A ESTRATIFICAÇÃO DA POPULAÇÃO POR ESTRATOS DE RISCO</a:t>
            </a:r>
            <a:endParaRPr lang="pt-BR" sz="3200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46" y="5950608"/>
            <a:ext cx="1411273" cy="7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70" y="1668007"/>
            <a:ext cx="7653972" cy="391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09448" y="1585675"/>
            <a:ext cx="2916621" cy="518999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 rot="10800000">
            <a:off x="1769554" y="5325242"/>
            <a:ext cx="272076" cy="520262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7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5920" y="4802306"/>
            <a:ext cx="6156000" cy="1854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16000" tIns="10800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sz="2400" b="1" dirty="0">
                <a:solidFill>
                  <a:schemeClr val="accent2"/>
                </a:solidFill>
                <a:latin typeface="+mn-lt"/>
                <a:ea typeface="Verdana" pitchFamily="34" charset="0"/>
                <a:cs typeface="Verdana" pitchFamily="34" charset="0"/>
              </a:rPr>
              <a:t>AUTOCUIDADO</a:t>
            </a:r>
          </a:p>
          <a:p>
            <a:pPr marL="342900" indent="-255588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Conhecimento e crenças sobre a condição de saúde</a:t>
            </a:r>
          </a:p>
          <a:p>
            <a:pPr marL="342900" indent="-255588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Atitudes, confiança e motivação frente às mudanças</a:t>
            </a:r>
          </a:p>
          <a:p>
            <a:pPr marL="342900" indent="-255588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Importância dada à condição</a:t>
            </a:r>
          </a:p>
          <a:p>
            <a:pPr marL="342900" indent="-255588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Presença e força das redes de suporte social e familiar</a:t>
            </a: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80000" y="540000"/>
            <a:ext cx="8229600" cy="99060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9750" indent="-539750" algn="l">
              <a:buFont typeface="+mj-lt"/>
              <a:buAutoNum type="arabicPeriod" startAt="2"/>
              <a:defRPr/>
            </a:pP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34" charset="-128"/>
              </a:rPr>
              <a:t>Estratificação de risco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40000" y="1620000"/>
            <a:ext cx="8532000" cy="22997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buClr>
                <a:schemeClr val="accent2"/>
              </a:buClr>
              <a:buSzPct val="90000"/>
              <a:buNone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É o processo por meio do qual se identificam os grupos ou estratos de risco relacionados a uma determinada condição de saúde, considerando pelo menos dois aspectos: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r="65915"/>
          <a:stretch/>
        </p:blipFill>
        <p:spPr>
          <a:xfrm>
            <a:off x="8341111" y="392457"/>
            <a:ext cx="542727" cy="1227543"/>
          </a:xfrm>
          <a:prstGeom prst="rect">
            <a:avLst/>
          </a:prstGeom>
        </p:spPr>
      </p:pic>
      <p:sp>
        <p:nvSpPr>
          <p:cNvPr id="10" name="Retângulo de cantos arredondados 7"/>
          <p:cNvSpPr/>
          <p:nvPr/>
        </p:nvSpPr>
        <p:spPr>
          <a:xfrm>
            <a:off x="1512000" y="5809502"/>
            <a:ext cx="3060000" cy="756000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400" b="1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eta para baixo 8"/>
          <p:cNvSpPr/>
          <p:nvPr/>
        </p:nvSpPr>
        <p:spPr>
          <a:xfrm>
            <a:off x="5796136" y="5477380"/>
            <a:ext cx="360000" cy="504000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13" name="Retângulo de cantos arredondados 6"/>
          <p:cNvSpPr/>
          <p:nvPr/>
        </p:nvSpPr>
        <p:spPr>
          <a:xfrm>
            <a:off x="125920" y="3273485"/>
            <a:ext cx="6156000" cy="14839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16000" tIns="108000" rtlCol="0" anchor="t"/>
          <a:lstStyle/>
          <a:p>
            <a:r>
              <a:rPr lang="pt-BR" sz="2400" b="1" dirty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SEVERIDADE</a:t>
            </a:r>
            <a:endParaRPr lang="pt-BR" b="1" dirty="0">
              <a:solidFill>
                <a:schemeClr val="accent2"/>
              </a:solidFill>
              <a:ea typeface="Verdana" pitchFamily="34" charset="0"/>
              <a:cs typeface="Verdana" pitchFamily="34" charset="0"/>
            </a:endParaRPr>
          </a:p>
          <a:p>
            <a:pPr marL="342900" indent="-255588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Gravidade</a:t>
            </a:r>
          </a:p>
          <a:p>
            <a:pPr marL="342900" indent="-255588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Fatores de risco</a:t>
            </a:r>
          </a:p>
          <a:p>
            <a:pPr marL="342900" indent="-255588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Complicações</a:t>
            </a:r>
          </a:p>
          <a:p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Seta para baixo 9"/>
          <p:cNvSpPr/>
          <p:nvPr/>
        </p:nvSpPr>
        <p:spPr>
          <a:xfrm rot="10800000">
            <a:off x="5796137" y="3757138"/>
            <a:ext cx="360000" cy="504000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336496" y="3273485"/>
            <a:ext cx="2700000" cy="33829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 lIns="576000" rIns="72000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accent3">
                  <a:lumMod val="50000"/>
                </a:schemeClr>
              </a:buClr>
              <a:buSzPct val="90000"/>
              <a:buFont typeface="Arial" charset="0"/>
              <a:buNone/>
            </a:pPr>
            <a:r>
              <a:rPr lang="pt-BR" sz="2400" b="1" dirty="0">
                <a:solidFill>
                  <a:schemeClr val="accent2"/>
                </a:solidFill>
                <a:ea typeface="Verdana" pitchFamily="34" charset="0"/>
                <a:cs typeface="Verdana" pitchFamily="34" charset="0"/>
              </a:rPr>
              <a:t>RISCO</a:t>
            </a:r>
          </a:p>
          <a:p>
            <a:pPr marL="0" indent="0">
              <a:spcBef>
                <a:spcPts val="600"/>
              </a:spcBef>
              <a:buClr>
                <a:schemeClr val="accent3">
                  <a:lumMod val="50000"/>
                </a:schemeClr>
              </a:buClr>
              <a:buSzPct val="90000"/>
              <a:buFont typeface="Arial" charset="0"/>
              <a:buNone/>
            </a:pPr>
            <a:r>
              <a:rPr lang="pt-BR" sz="18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itchFamily="34" charset="0"/>
                <a:cs typeface="Verdana" pitchFamily="34" charset="0"/>
              </a:rPr>
              <a:t>de ocorrer um evento que gere prejuízo à saúde da pessoa (morbimortalidade)</a:t>
            </a:r>
          </a:p>
        </p:txBody>
      </p:sp>
      <p:sp>
        <p:nvSpPr>
          <p:cNvPr id="17" name="Seta para baixo 10"/>
          <p:cNvSpPr/>
          <p:nvPr/>
        </p:nvSpPr>
        <p:spPr>
          <a:xfrm rot="10800000">
            <a:off x="6444248" y="4190969"/>
            <a:ext cx="360000" cy="1548000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22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1007</Words>
  <Application>Microsoft Macintosh PowerPoint</Application>
  <PresentationFormat>Apresentação na tela (4:3)</PresentationFormat>
  <Paragraphs>231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</vt:lpstr>
      <vt:lpstr>ＭＳ Ｐゴシック</vt:lpstr>
      <vt:lpstr>Times New Roman</vt:lpstr>
      <vt:lpstr>Trebuchet MS</vt:lpstr>
      <vt:lpstr>Verdana</vt:lpstr>
      <vt:lpstr>Wingdings</vt:lpstr>
      <vt:lpstr>Office Theme</vt:lpstr>
      <vt:lpstr>CONDIÇÕES DE SAÚDE E ESTRATIFICAÇÃO DE RISCO DAS CONDIÇÕES CRÔNICAS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Rubia Pereira Barra</dc:creator>
  <cp:lastModifiedBy>Rubia Barra</cp:lastModifiedBy>
  <cp:revision>66</cp:revision>
  <dcterms:created xsi:type="dcterms:W3CDTF">2013-07-05T11:11:01Z</dcterms:created>
  <dcterms:modified xsi:type="dcterms:W3CDTF">2017-09-21T18:01:47Z</dcterms:modified>
</cp:coreProperties>
</file>