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07" r:id="rId2"/>
    <p:sldId id="308" r:id="rId3"/>
    <p:sldId id="309" r:id="rId4"/>
    <p:sldId id="310" r:id="rId5"/>
    <p:sldId id="311" r:id="rId6"/>
    <p:sldId id="313" r:id="rId7"/>
    <p:sldId id="314" r:id="rId8"/>
    <p:sldId id="268" r:id="rId9"/>
    <p:sldId id="269" r:id="rId10"/>
    <p:sldId id="263" r:id="rId11"/>
    <p:sldId id="297" r:id="rId12"/>
    <p:sldId id="260" r:id="rId13"/>
    <p:sldId id="315" r:id="rId14"/>
    <p:sldId id="320" r:id="rId15"/>
    <p:sldId id="321" r:id="rId16"/>
    <p:sldId id="322" r:id="rId17"/>
    <p:sldId id="323" r:id="rId18"/>
    <p:sldId id="262" r:id="rId19"/>
    <p:sldId id="267" r:id="rId20"/>
    <p:sldId id="298" r:id="rId21"/>
    <p:sldId id="270" r:id="rId22"/>
    <p:sldId id="271" r:id="rId23"/>
    <p:sldId id="273" r:id="rId24"/>
    <p:sldId id="316" r:id="rId25"/>
    <p:sldId id="319" r:id="rId26"/>
    <p:sldId id="317" r:id="rId27"/>
    <p:sldId id="318" r:id="rId28"/>
    <p:sldId id="30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663"/>
  </p:normalViewPr>
  <p:slideViewPr>
    <p:cSldViewPr snapToGrid="0" snapToObjects="1">
      <p:cViewPr>
        <p:scale>
          <a:sx n="50" d="100"/>
          <a:sy n="50" d="100"/>
        </p:scale>
        <p:origin x="11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271F-33A0-4ED6-ABFB-8854969594D5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AD7F0D49-CD51-4948-8D8B-54EC916CF41E}">
      <dgm:prSet phldrT="[Texto]" custT="1"/>
      <dgm:spPr/>
      <dgm:t>
        <a:bodyPr lIns="0" tIns="0" rIns="0" bIns="0" anchor="ctr" anchorCtr="1"/>
        <a:lstStyle/>
        <a:p>
          <a:r>
            <a:rPr lang="pt-BR" sz="1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r>
            <a:rPr lang="pt-BR" sz="4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pt-BR" sz="4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E9DDD7-C573-44DD-B6FB-E4AC5D712334}" type="sibTrans" cxnId="{5AC90E10-524C-4B10-9502-172686D5217D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C98D8C-F127-4489-B819-4E6953C23215}" type="parTrans" cxnId="{5AC90E10-524C-4B10-9502-172686D5217D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457D1A2-276A-4318-A1FC-381F0AC2E126}">
      <dgm:prSet phldrT="[Texto]" custT="1"/>
      <dgm:spPr/>
      <dgm:t>
        <a:bodyPr lIns="0" tIns="0" rIns="0" bIns="0" anchor="ctr" anchorCtr="1"/>
        <a:lstStyle/>
        <a:p>
          <a:r>
            <a:rPr lang="pt-BR" sz="1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r>
            <a:rPr lang="pt-BR" sz="4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pt-BR" sz="4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27CCB44-D7ED-41AB-9844-B7713AC9BEAC}" type="sibTrans" cxnId="{96CB7035-5157-42BF-B9CB-F4265565E928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EBBE05E-1DEE-4250-97AA-1A6F4A43BAF1}" type="parTrans" cxnId="{96CB7035-5157-42BF-B9CB-F4265565E928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4EE475-ADF5-42DD-A0B8-A37456CB5359}">
      <dgm:prSet phldrT="[Texto]" custT="1"/>
      <dgm:spPr/>
      <dgm:t>
        <a:bodyPr lIns="0" tIns="0" rIns="0" bIns="0" anchor="ctr" anchorCtr="1"/>
        <a:lstStyle/>
        <a:p>
          <a:r>
            <a:rPr lang="pt-BR" sz="1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r>
            <a:rPr lang="pt-BR" sz="4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endParaRPr lang="pt-BR" sz="4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38EB4A-C5E6-47F2-A735-A6C882B8FE52}" type="sibTrans" cxnId="{918D5429-3B6B-4DD4-8C3F-8B57E99744F1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D60D7E-4530-4D4F-9A69-3A2400F34D55}" type="parTrans" cxnId="{918D5429-3B6B-4DD4-8C3F-8B57E99744F1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3FCB435-8BCF-4D5F-9A41-0301A061DF73}">
      <dgm:prSet phldrT="[Texto]" custT="1"/>
      <dgm:spPr/>
      <dgm:t>
        <a:bodyPr lIns="0" tIns="0" rIns="0" bIns="0" anchor="ctr" anchorCtr="1"/>
        <a:lstStyle/>
        <a:p>
          <a:r>
            <a:rPr lang="pt-BR" sz="1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  <a:endParaRPr lang="pt-BR" sz="1600" b="1" dirty="0" smtClean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pt-BR" sz="4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pt-BR" sz="4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45A1D8D-D267-4C07-9811-C73B92954EB7}" type="sibTrans" cxnId="{A9D1D353-A4A8-4379-A537-33FBD577BFDE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59D726-1844-49BE-99E6-239573F4EB35}" type="parTrans" cxnId="{A9D1D353-A4A8-4379-A537-33FBD577BFDE}">
      <dgm:prSet/>
      <dgm:spPr/>
      <dgm:t>
        <a:bodyPr/>
        <a:lstStyle/>
        <a:p>
          <a:endParaRPr lang="pt-BR" sz="1600" b="1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8958495-2EBE-40CF-A643-5D8A9ED4311F}" type="pres">
      <dgm:prSet presAssocID="{DED5271F-33A0-4ED6-ABFB-8854969594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3CCFCDA-1C34-4605-9FDE-C406EF0E7437}" type="pres">
      <dgm:prSet presAssocID="{13FCB435-8BCF-4D5F-9A41-0301A061DF73}" presName="Name8" presStyleCnt="0"/>
      <dgm:spPr/>
    </dgm:pt>
    <dgm:pt modelId="{45202AAA-2269-4D74-AB4E-2F9EC778BC41}" type="pres">
      <dgm:prSet presAssocID="{13FCB435-8BCF-4D5F-9A41-0301A061DF73}" presName="level" presStyleLbl="node1" presStyleIdx="0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039A268F-E79F-4668-9E89-A4FC41C5E9B5}" type="pres">
      <dgm:prSet presAssocID="{13FCB435-8BCF-4D5F-9A41-0301A061DF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2144CA-FBA0-4CD9-9630-EEF0FD96E0F3}" type="pres">
      <dgm:prSet presAssocID="{A34EE475-ADF5-42DD-A0B8-A37456CB5359}" presName="Name8" presStyleCnt="0"/>
      <dgm:spPr/>
    </dgm:pt>
    <dgm:pt modelId="{57D5E101-FB81-40FF-AB4A-7253124EE67A}" type="pres">
      <dgm:prSet presAssocID="{A34EE475-ADF5-42DD-A0B8-A37456CB5359}" presName="level" presStyleLbl="node1" presStyleIdx="1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482EA89A-B727-46A0-9040-FBC26CB34A9E}" type="pres">
      <dgm:prSet presAssocID="{A34EE475-ADF5-42DD-A0B8-A37456CB53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C27860-F141-4AF9-80D2-87C9B4754DAF}" type="pres">
      <dgm:prSet presAssocID="{D457D1A2-276A-4318-A1FC-381F0AC2E126}" presName="Name8" presStyleCnt="0"/>
      <dgm:spPr/>
    </dgm:pt>
    <dgm:pt modelId="{D4830176-F570-4857-BE69-78B33CB6935C}" type="pres">
      <dgm:prSet presAssocID="{D457D1A2-276A-4318-A1FC-381F0AC2E126}" presName="level" presStyleLbl="node1" presStyleIdx="2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C2CBA05E-3DB3-403F-BD43-F1EA75094032}" type="pres">
      <dgm:prSet presAssocID="{D457D1A2-276A-4318-A1FC-381F0AC2E1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9E7126-AB29-4799-8DF7-83821B60086D}" type="pres">
      <dgm:prSet presAssocID="{AD7F0D49-CD51-4948-8D8B-54EC916CF41E}" presName="Name8" presStyleCnt="0"/>
      <dgm:spPr/>
    </dgm:pt>
    <dgm:pt modelId="{3F5E4CC7-DF76-47F3-8D79-719C37BF5239}" type="pres">
      <dgm:prSet presAssocID="{AD7F0D49-CD51-4948-8D8B-54EC916CF41E}" presName="level" presStyleLbl="node1" presStyleIdx="3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t-BR"/>
        </a:p>
      </dgm:t>
    </dgm:pt>
    <dgm:pt modelId="{CE2847B9-5321-4CF5-87B5-75298F15043E}" type="pres">
      <dgm:prSet presAssocID="{AD7F0D49-CD51-4948-8D8B-54EC916CF4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6CB7035-5157-42BF-B9CB-F4265565E928}" srcId="{DED5271F-33A0-4ED6-ABFB-8854969594D5}" destId="{D457D1A2-276A-4318-A1FC-381F0AC2E126}" srcOrd="2" destOrd="0" parTransId="{EEBBE05E-1DEE-4250-97AA-1A6F4A43BAF1}" sibTransId="{C27CCB44-D7ED-41AB-9844-B7713AC9BEAC}"/>
    <dgm:cxn modelId="{C241781C-3565-724C-BA6C-E7F56F34571E}" type="presOf" srcId="{A34EE475-ADF5-42DD-A0B8-A37456CB5359}" destId="{57D5E101-FB81-40FF-AB4A-7253124EE67A}" srcOrd="0" destOrd="0" presId="urn:microsoft.com/office/officeart/2005/8/layout/pyramid1"/>
    <dgm:cxn modelId="{71A6092F-F5BA-C942-9E2F-E499BB36AFFE}" type="presOf" srcId="{A34EE475-ADF5-42DD-A0B8-A37456CB5359}" destId="{482EA89A-B727-46A0-9040-FBC26CB34A9E}" srcOrd="1" destOrd="0" presId="urn:microsoft.com/office/officeart/2005/8/layout/pyramid1"/>
    <dgm:cxn modelId="{A9D1D353-A4A8-4379-A537-33FBD577BFDE}" srcId="{DED5271F-33A0-4ED6-ABFB-8854969594D5}" destId="{13FCB435-8BCF-4D5F-9A41-0301A061DF73}" srcOrd="0" destOrd="0" parTransId="{A859D726-1844-49BE-99E6-239573F4EB35}" sibTransId="{C45A1D8D-D267-4C07-9811-C73B92954EB7}"/>
    <dgm:cxn modelId="{918D5429-3B6B-4DD4-8C3F-8B57E99744F1}" srcId="{DED5271F-33A0-4ED6-ABFB-8854969594D5}" destId="{A34EE475-ADF5-42DD-A0B8-A37456CB5359}" srcOrd="1" destOrd="0" parTransId="{94D60D7E-4530-4D4F-9A69-3A2400F34D55}" sibTransId="{6338EB4A-C5E6-47F2-A735-A6C882B8FE52}"/>
    <dgm:cxn modelId="{0043B596-E1DA-6E4D-86EC-7E191EF33694}" type="presOf" srcId="{AD7F0D49-CD51-4948-8D8B-54EC916CF41E}" destId="{3F5E4CC7-DF76-47F3-8D79-719C37BF5239}" srcOrd="0" destOrd="0" presId="urn:microsoft.com/office/officeart/2005/8/layout/pyramid1"/>
    <dgm:cxn modelId="{5CE574C3-C628-BF40-8C50-B3B3852A846E}" type="presOf" srcId="{D457D1A2-276A-4318-A1FC-381F0AC2E126}" destId="{D4830176-F570-4857-BE69-78B33CB6935C}" srcOrd="0" destOrd="0" presId="urn:microsoft.com/office/officeart/2005/8/layout/pyramid1"/>
    <dgm:cxn modelId="{5B5B8AB9-A76E-154D-A827-D3A042C58208}" type="presOf" srcId="{13FCB435-8BCF-4D5F-9A41-0301A061DF73}" destId="{45202AAA-2269-4D74-AB4E-2F9EC778BC41}" srcOrd="0" destOrd="0" presId="urn:microsoft.com/office/officeart/2005/8/layout/pyramid1"/>
    <dgm:cxn modelId="{8E3AC4C6-66A4-D349-813F-E869ED38AFE1}" type="presOf" srcId="{13FCB435-8BCF-4D5F-9A41-0301A061DF73}" destId="{039A268F-E79F-4668-9E89-A4FC41C5E9B5}" srcOrd="1" destOrd="0" presId="urn:microsoft.com/office/officeart/2005/8/layout/pyramid1"/>
    <dgm:cxn modelId="{1206AE93-537B-7147-B9E2-78390CDE9280}" type="presOf" srcId="{D457D1A2-276A-4318-A1FC-381F0AC2E126}" destId="{C2CBA05E-3DB3-403F-BD43-F1EA75094032}" srcOrd="1" destOrd="0" presId="urn:microsoft.com/office/officeart/2005/8/layout/pyramid1"/>
    <dgm:cxn modelId="{1ED68164-FB91-844B-B08D-222E299190BE}" type="presOf" srcId="{AD7F0D49-CD51-4948-8D8B-54EC916CF41E}" destId="{CE2847B9-5321-4CF5-87B5-75298F15043E}" srcOrd="1" destOrd="0" presId="urn:microsoft.com/office/officeart/2005/8/layout/pyramid1"/>
    <dgm:cxn modelId="{5AC90E10-524C-4B10-9502-172686D5217D}" srcId="{DED5271F-33A0-4ED6-ABFB-8854969594D5}" destId="{AD7F0D49-CD51-4948-8D8B-54EC916CF41E}" srcOrd="3" destOrd="0" parTransId="{24C98D8C-F127-4489-B819-4E6953C23215}" sibTransId="{99E9DDD7-C573-44DD-B6FB-E4AC5D712334}"/>
    <dgm:cxn modelId="{6A0BA305-7370-7341-885A-94CD9AEBE7CC}" type="presOf" srcId="{DED5271F-33A0-4ED6-ABFB-8854969594D5}" destId="{F8958495-2EBE-40CF-A643-5D8A9ED4311F}" srcOrd="0" destOrd="0" presId="urn:microsoft.com/office/officeart/2005/8/layout/pyramid1"/>
    <dgm:cxn modelId="{B547CC53-D21F-934E-9606-874C1C10A2F1}" type="presParOf" srcId="{F8958495-2EBE-40CF-A643-5D8A9ED4311F}" destId="{C3CCFCDA-1C34-4605-9FDE-C406EF0E7437}" srcOrd="0" destOrd="0" presId="urn:microsoft.com/office/officeart/2005/8/layout/pyramid1"/>
    <dgm:cxn modelId="{BC1306AF-8178-2741-85C4-4677847F4249}" type="presParOf" srcId="{C3CCFCDA-1C34-4605-9FDE-C406EF0E7437}" destId="{45202AAA-2269-4D74-AB4E-2F9EC778BC41}" srcOrd="0" destOrd="0" presId="urn:microsoft.com/office/officeart/2005/8/layout/pyramid1"/>
    <dgm:cxn modelId="{EC9B7E86-4AD7-AE45-A665-C78BC1843693}" type="presParOf" srcId="{C3CCFCDA-1C34-4605-9FDE-C406EF0E7437}" destId="{039A268F-E79F-4668-9E89-A4FC41C5E9B5}" srcOrd="1" destOrd="0" presId="urn:microsoft.com/office/officeart/2005/8/layout/pyramid1"/>
    <dgm:cxn modelId="{C8654738-F3C2-F24F-9BAA-DA66670557B3}" type="presParOf" srcId="{F8958495-2EBE-40CF-A643-5D8A9ED4311F}" destId="{0E2144CA-FBA0-4CD9-9630-EEF0FD96E0F3}" srcOrd="1" destOrd="0" presId="urn:microsoft.com/office/officeart/2005/8/layout/pyramid1"/>
    <dgm:cxn modelId="{3AED4A8D-ED33-1140-9414-A3D17C6D52E0}" type="presParOf" srcId="{0E2144CA-FBA0-4CD9-9630-EEF0FD96E0F3}" destId="{57D5E101-FB81-40FF-AB4A-7253124EE67A}" srcOrd="0" destOrd="0" presId="urn:microsoft.com/office/officeart/2005/8/layout/pyramid1"/>
    <dgm:cxn modelId="{7380BF78-785E-6E4D-9D66-BAD23D6F3BF7}" type="presParOf" srcId="{0E2144CA-FBA0-4CD9-9630-EEF0FD96E0F3}" destId="{482EA89A-B727-46A0-9040-FBC26CB34A9E}" srcOrd="1" destOrd="0" presId="urn:microsoft.com/office/officeart/2005/8/layout/pyramid1"/>
    <dgm:cxn modelId="{187E3337-340E-E542-A4E0-087C86D26151}" type="presParOf" srcId="{F8958495-2EBE-40CF-A643-5D8A9ED4311F}" destId="{94C27860-F141-4AF9-80D2-87C9B4754DAF}" srcOrd="2" destOrd="0" presId="urn:microsoft.com/office/officeart/2005/8/layout/pyramid1"/>
    <dgm:cxn modelId="{0D3CF12A-D588-DB44-95DF-DBDA7D86DCD0}" type="presParOf" srcId="{94C27860-F141-4AF9-80D2-87C9B4754DAF}" destId="{D4830176-F570-4857-BE69-78B33CB6935C}" srcOrd="0" destOrd="0" presId="urn:microsoft.com/office/officeart/2005/8/layout/pyramid1"/>
    <dgm:cxn modelId="{581A4272-BAD7-2341-8260-15599D75EC89}" type="presParOf" srcId="{94C27860-F141-4AF9-80D2-87C9B4754DAF}" destId="{C2CBA05E-3DB3-403F-BD43-F1EA75094032}" srcOrd="1" destOrd="0" presId="urn:microsoft.com/office/officeart/2005/8/layout/pyramid1"/>
    <dgm:cxn modelId="{5CD3FD28-C02D-8548-9BF7-76D0DCEBBF28}" type="presParOf" srcId="{F8958495-2EBE-40CF-A643-5D8A9ED4311F}" destId="{869E7126-AB29-4799-8DF7-83821B60086D}" srcOrd="3" destOrd="0" presId="urn:microsoft.com/office/officeart/2005/8/layout/pyramid1"/>
    <dgm:cxn modelId="{A294E026-C2ED-6D4C-8F04-E8AE8A636AB4}" type="presParOf" srcId="{869E7126-AB29-4799-8DF7-83821B60086D}" destId="{3F5E4CC7-DF76-47F3-8D79-719C37BF5239}" srcOrd="0" destOrd="0" presId="urn:microsoft.com/office/officeart/2005/8/layout/pyramid1"/>
    <dgm:cxn modelId="{AFD7C7AF-AD80-6240-A9D3-025927E078C4}" type="presParOf" srcId="{869E7126-AB29-4799-8DF7-83821B60086D}" destId="{CE2847B9-5321-4CF5-87B5-75298F15043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02AAA-2269-4D74-AB4E-2F9EC778BC41}">
      <dsp:nvSpPr>
        <dsp:cNvPr id="0" name=""/>
        <dsp:cNvSpPr/>
      </dsp:nvSpPr>
      <dsp:spPr>
        <a:xfrm>
          <a:off x="1417500" y="0"/>
          <a:ext cx="945000" cy="13320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  <a:endParaRPr lang="pt-BR" sz="1600" b="1" kern="1200" dirty="0" smtClean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</a:t>
          </a:r>
          <a:endParaRPr lang="pt-BR" sz="4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17500" y="0"/>
        <a:ext cx="945000" cy="1332000"/>
      </dsp:txXfrm>
    </dsp:sp>
    <dsp:sp modelId="{57D5E101-FB81-40FF-AB4A-7253124EE67A}">
      <dsp:nvSpPr>
        <dsp:cNvPr id="0" name=""/>
        <dsp:cNvSpPr/>
      </dsp:nvSpPr>
      <dsp:spPr>
        <a:xfrm>
          <a:off x="945000" y="1332000"/>
          <a:ext cx="1890000" cy="1332000"/>
        </a:xfrm>
        <a:prstGeom prst="roundRect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</a:t>
          </a:r>
          <a:endParaRPr lang="pt-BR" sz="4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75750" y="1332000"/>
        <a:ext cx="1228500" cy="1332000"/>
      </dsp:txXfrm>
    </dsp:sp>
    <dsp:sp modelId="{D4830176-F570-4857-BE69-78B33CB6935C}">
      <dsp:nvSpPr>
        <dsp:cNvPr id="0" name=""/>
        <dsp:cNvSpPr/>
      </dsp:nvSpPr>
      <dsp:spPr>
        <a:xfrm>
          <a:off x="472500" y="2664000"/>
          <a:ext cx="2835000" cy="1332000"/>
        </a:xfrm>
        <a:prstGeom prst="roundRect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endParaRPr lang="pt-BR" sz="4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68624" y="2664000"/>
        <a:ext cx="1842750" cy="1332000"/>
      </dsp:txXfrm>
    </dsp:sp>
    <dsp:sp modelId="{3F5E4CC7-DF76-47F3-8D79-719C37BF5239}">
      <dsp:nvSpPr>
        <dsp:cNvPr id="0" name=""/>
        <dsp:cNvSpPr/>
      </dsp:nvSpPr>
      <dsp:spPr>
        <a:xfrm>
          <a:off x="0" y="3996000"/>
          <a:ext cx="3780000" cy="133200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NÍVEL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</a:t>
          </a:r>
          <a:endParaRPr lang="pt-BR" sz="4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61499" y="3996000"/>
        <a:ext cx="2457000" cy="13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997C1-252D-7048-8BF8-9D3E0D42C3AE}" type="datetimeFigureOut">
              <a:rPr lang="pt-BR" smtClean="0"/>
              <a:t>22/09/17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23C07-A346-7548-B2AC-4AD05516485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85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23C07-A346-7548-B2AC-4AD05516485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27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3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8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6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2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7096-041A-E54A-9D11-8B13B20FF546}" type="datetimeFigureOut">
              <a:rPr lang="en-US" smtClean="0"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1FEF-1476-C24E-B9BA-38A584039917}" type="slidenum">
              <a:rPr lang="en-US" smtClean="0"/>
              <a:t>‹n.º›</a:t>
            </a:fld>
            <a:endParaRPr lang="en-US"/>
          </a:p>
        </p:txBody>
      </p:sp>
      <p:sp>
        <p:nvSpPr>
          <p:cNvPr id="7" name="Retângulo 6"/>
          <p:cNvSpPr/>
          <p:nvPr userDrawn="1"/>
        </p:nvSpPr>
        <p:spPr>
          <a:xfrm>
            <a:off x="-18000" y="0"/>
            <a:ext cx="918000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32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1052736"/>
            <a:ext cx="9144000" cy="528669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254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31559" cy="3287242"/>
          </a:xfrm>
        </p:spPr>
        <p:txBody>
          <a:bodyPr anchor="ctr">
            <a:noAutofit/>
          </a:bodyPr>
          <a:lstStyle/>
          <a:p>
            <a:pPr>
              <a:spcBef>
                <a:spcPts val="1200"/>
              </a:spcBef>
            </a:pPr>
            <a:r>
              <a:rPr lang="pt-PT" sz="4000" b="1" dirty="0" smtClean="0">
                <a:solidFill>
                  <a:schemeClr val="bg1"/>
                </a:solidFill>
                <a:latin typeface="Cambria" pitchFamily="18" charset="0"/>
              </a:rPr>
              <a:t>O ACOLHIMENTO COM CLASSIFICA</a:t>
            </a:r>
            <a:r>
              <a:rPr lang="pt-BR" sz="4000" b="1" dirty="0" smtClean="0">
                <a:solidFill>
                  <a:schemeClr val="bg1"/>
                </a:solidFill>
                <a:latin typeface="Cambria" pitchFamily="18" charset="0"/>
              </a:rPr>
              <a:t>ÇÃO DE RISCO</a:t>
            </a:r>
            <a:endParaRPr lang="pt-BR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55976" y="6413266"/>
            <a:ext cx="45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DATA</a:t>
            </a:r>
            <a:endParaRPr lang="pt-BR" sz="2000" b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20" y="430613"/>
            <a:ext cx="6067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spc="5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PLANIFICAÇÃO DA ATENÇÃO À SAÚDE</a:t>
            </a:r>
          </a:p>
        </p:txBody>
      </p:sp>
      <p:pic>
        <p:nvPicPr>
          <p:cNvPr id="7" name="Imagem 6" descr="Logo conass_curv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5486"/>
            <a:ext cx="1613452" cy="511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023311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587500"/>
            <a:ext cx="8915400" cy="454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Atenção à demanda programada:</a:t>
            </a:r>
          </a:p>
          <a:p>
            <a:pPr marL="571500" indent="-571500">
              <a:lnSpc>
                <a:spcPct val="12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Atendimento voltado ao evento crônico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Identificação e captação </a:t>
            </a:r>
            <a:r>
              <a:rPr lang="pt-BR" alt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pró-ativa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dos usuários/famílias pelos ACS/ESF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Agendamento de atendimento na UAPS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Acompanhamento pela ESF</a:t>
            </a:r>
          </a:p>
          <a:p>
            <a:pPr>
              <a:lnSpc>
                <a:spcPct val="110000"/>
              </a:lnSpc>
              <a:buClr>
                <a:srgbClr val="00FF00"/>
              </a:buClr>
              <a:buFont typeface="Wingdings" charset="2"/>
              <a:buNone/>
            </a:pP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229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484313"/>
            <a:ext cx="8915400" cy="48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05000"/>
              </a:lnSpc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Atenção à demanda programada</a:t>
            </a: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  <a:p>
            <a:pPr>
              <a:lnSpc>
                <a:spcPct val="105000"/>
              </a:lnSpc>
            </a:pPr>
            <a:endParaRPr lang="pt-BR" altLang="pt-BR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571500" indent="-571500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atendimento programado tem como instrumento para dimensionamento a planilha de programação</a:t>
            </a:r>
          </a:p>
          <a:p>
            <a:pPr marL="571500" indent="-571500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Tem como instrumentos de normalização: as linhas-guias</a:t>
            </a:r>
          </a:p>
          <a:p>
            <a:pPr>
              <a:lnSpc>
                <a:spcPct val="105000"/>
              </a:lnSpc>
              <a:buClr>
                <a:schemeClr val="accent1"/>
              </a:buClr>
              <a:buFont typeface="Wingdings" charset="2"/>
              <a:buChar char="v"/>
            </a:pP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4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171575"/>
            <a:ext cx="8915400" cy="505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Atenção à demanda espontânea</a:t>
            </a: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  <a:p>
            <a:pPr>
              <a:lnSpc>
                <a:spcPct val="120000"/>
              </a:lnSpc>
            </a:pPr>
            <a:endParaRPr lang="pt-BR" altLang="pt-BR" sz="1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571500" indent="-571500">
              <a:lnSpc>
                <a:spcPct val="12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Atendimento voltado ao evento agudo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Identificação dos sinais de alerta: classificação por grau de risco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Priorização dos casos de maior risco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Agendamento de atendimento na ausência de sinal de alerta</a:t>
            </a:r>
          </a:p>
        </p:txBody>
      </p:sp>
    </p:spTree>
    <p:extLst>
      <p:ext uri="{BB962C8B-B14F-4D97-AF65-F5344CB8AC3E}">
        <p14:creationId xmlns:p14="http://schemas.microsoft.com/office/powerpoint/2010/main" val="322854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504" y="4411712"/>
            <a:ext cx="8784976" cy="1584176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340" algn="r">
              <a:spcAft>
                <a:spcPts val="0"/>
              </a:spcAft>
            </a:pP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A ATENÇÃO A DEMANDA ESPONTÂNEA</a:t>
            </a:r>
          </a:p>
          <a:p>
            <a:pPr marL="180340" algn="r">
              <a:spcAft>
                <a:spcPts val="0"/>
              </a:spcAft>
            </a:pP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AS CONDIÇOES AGUDAS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611560" y="6093296"/>
            <a:ext cx="828092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145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5651500" y="5818188"/>
            <a:ext cx="3095625" cy="779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1800" b="1"/>
          </a:p>
          <a:p>
            <a:pPr eaLnBrk="1" hangingPunct="1">
              <a:spcBef>
                <a:spcPct val="50000"/>
              </a:spcBef>
            </a:pPr>
            <a:endParaRPr lang="pt-BR" altLang="pt-BR" sz="1800" b="1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pt-BR" sz="1800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23850" y="1052513"/>
          <a:ext cx="8496300" cy="5559580"/>
        </p:xfrm>
        <a:graphic>
          <a:graphicData uri="http://schemas.openxmlformats.org/drawingml/2006/table">
            <a:tbl>
              <a:tblPr/>
              <a:tblGrid>
                <a:gridCol w="3022600"/>
                <a:gridCol w="2773363"/>
                <a:gridCol w="2700337"/>
              </a:tblGrid>
              <a:tr h="31432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VARIÁVEL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8AD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CONDIÇÃO AGUDA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8AD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CONDIÇÃO CRÔNICA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D8AD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INÍCIO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Rápido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Gradual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CAUSA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Usualmente única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Usualmente múltiplas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DURAÇÃO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Curta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Indefinida longa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DIAGNÓSTICO E PROGNÓSTICO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Comumente acurados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Usualmente incertos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TESTES DIAGNÓSTICOS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Frequentemente decisivos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Frequentemente de valor limitado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RESULTADO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Em geral, cura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Em geral, cuidado sem cura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PAPEL DOS PROFISSIONAIS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Selecionar e prescrever o tratamento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Educar e fazer parceria com as pessoas usuárias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NATUREZA DAS INTERVENÇÕES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Centrada no cuidado profissional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Centrada no cuidado multiprofissional e no autocuidado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CONHECIMENTO E AÇÃO CLÍNICA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Concentrados no profissional médico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Compartilhados pela equipe multiprofissional e as pessoas usuárias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PAPEL DA PESSOA USUÁRIA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Seguir as prescrições, atuando como paciente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Corresponsabilizar-se por sua saúde em parceria com a equipe de saúde, atuando como agente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SISTEMA DE ATENÇÃO À SAÚDE</a:t>
                      </a:r>
                    </a:p>
                  </a:txBody>
                  <a:tcPr marL="90000" marR="36000" marT="36000" marB="3600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Reativo e episódico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4625" indent="-1746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A0000"/>
                        </a:buClr>
                        <a:buSzPct val="90000"/>
                        <a:buFont typeface="Wingdings" charset="2"/>
                        <a:buChar char="§"/>
                        <a:tabLst/>
                      </a:pPr>
                      <a:r>
                        <a:rPr kumimoji="0" lang="pt-BR" alt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</a:rPr>
                        <a:t>Proativo e contínuo</a:t>
                      </a:r>
                    </a:p>
                  </a:txBody>
                  <a:tcPr marL="90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9" name="Rectangle 80"/>
          <p:cNvSpPr>
            <a:spLocks noChangeArrowheads="1"/>
          </p:cNvSpPr>
          <p:nvPr/>
        </p:nvSpPr>
        <p:spPr bwMode="auto">
          <a:xfrm>
            <a:off x="0" y="616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pt-BR" sz="1800"/>
          </a:p>
        </p:txBody>
      </p:sp>
      <p:sp>
        <p:nvSpPr>
          <p:cNvPr id="6" name="Rectangle 81"/>
          <p:cNvSpPr>
            <a:spLocks noChangeArrowheads="1"/>
          </p:cNvSpPr>
          <p:nvPr/>
        </p:nvSpPr>
        <p:spPr bwMode="auto">
          <a:xfrm>
            <a:off x="395288" y="285751"/>
            <a:ext cx="8424862" cy="79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8903" tIns="41030" rIns="78903" bIns="41030" anchor="ctr"/>
          <a:lstStyle>
            <a:lvl1pPr defTabSz="393700" eaLnBrk="0" hangingPunct="0"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93700" eaLnBrk="0" hangingPunct="0"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93700" eaLnBrk="0" hangingPunct="0"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93700" eaLnBrk="0" hangingPunct="0"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93700" eaLnBrk="0" hangingPunct="0"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000000"/>
              </a:buClr>
            </a:pP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DIFERENÇAS ENTRE AS CONDIÇÕES AGUDAS E CRÔNICAS</a:t>
            </a:r>
          </a:p>
        </p:txBody>
      </p:sp>
      <p:sp>
        <p:nvSpPr>
          <p:cNvPr id="26681" name="Text Box 82"/>
          <p:cNvSpPr txBox="1">
            <a:spLocks noChangeArrowheads="1"/>
          </p:cNvSpPr>
          <p:nvPr/>
        </p:nvSpPr>
        <p:spPr bwMode="auto">
          <a:xfrm>
            <a:off x="323850" y="6610350"/>
            <a:ext cx="84248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/>
              <a:t>FONTE: Mendes EV. As redes de atenção à saúde. Brasília, Organização Pan-Americana da Saúde, 2011</a:t>
            </a:r>
          </a:p>
          <a:p>
            <a:pPr eaLnBrk="1" hangingPunct="1">
              <a:spcBef>
                <a:spcPct val="50000"/>
              </a:spcBef>
            </a:pPr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9343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aixaDeTexto 3"/>
          <p:cNvSpPr txBox="1">
            <a:spLocks noChangeArrowheads="1"/>
          </p:cNvSpPr>
          <p:nvPr/>
        </p:nvSpPr>
        <p:spPr bwMode="auto">
          <a:xfrm>
            <a:off x="785813" y="6253163"/>
            <a:ext cx="7500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BR" altLang="pt-BR" sz="1200"/>
              <a:t>Fonte: Mendes EV. As redes de atenção à saúde. Brasília, Organização Pan-Americana da Saúde, 2011</a:t>
            </a:r>
          </a:p>
          <a:p>
            <a:pPr eaLnBrk="1" hangingPunct="1"/>
            <a:endParaRPr lang="pt-BR" altLang="pt-BR" sz="12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557213"/>
            <a:ext cx="8229600" cy="1143000"/>
          </a:xfrm>
        </p:spPr>
        <p:txBody>
          <a:bodyPr/>
          <a:lstStyle/>
          <a:p>
            <a:pPr algn="l"/>
            <a:r>
              <a:rPr lang="pt-BR" altLang="pt-BR" sz="3000" b="1">
                <a:solidFill>
                  <a:srgbClr val="FF0000"/>
                </a:solidFill>
                <a:ea typeface="ＭＳ Ｐゴシック" charset="-128"/>
              </a:rPr>
              <a:t>OS EVENTOS AGUDOS</a:t>
            </a: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457200" y="2287588"/>
            <a:ext cx="8229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altLang="pt-BR" sz="2200" b="1"/>
              <a:t>SÃO MANIFESTAÇÕES MAIS OU MENOS EXUBERANTES, DE ORDEM OBJETIVA OU SUBJETIVA, DE UMA CONDIÇÃO DE SAÚDE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pt-BR" sz="2200" b="1"/>
              <a:t>AS CONDIÇÕES AGUDAS MANIFESTAM-SE, EM GERAL, POR EVENTOS AGUDOS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pt-BR" sz="2200" b="1"/>
              <a:t>AS CONDIÇÕES CRÔNICAS, EM CERTAS CIRCUNSTÂNCIAS, PODEM SE MANIFESTAR SOB A FORMA DE EVENTOS AGUDOS: AS AGUDIZAÇÕES DAS CONDIÇÕES CRÔNICAS</a:t>
            </a:r>
          </a:p>
          <a:p>
            <a:pPr>
              <a:spcBef>
                <a:spcPct val="20000"/>
              </a:spcBef>
            </a:pPr>
            <a:endParaRPr lang="pt-BR" altLang="pt-BR" sz="2200" b="1"/>
          </a:p>
          <a:p>
            <a:pPr>
              <a:spcBef>
                <a:spcPct val="20000"/>
              </a:spcBef>
            </a:pPr>
            <a:r>
              <a:rPr lang="pt-BR" altLang="pt-BR" sz="3200" b="1"/>
              <a:t>    </a:t>
            </a:r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12547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38" y="11430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pt-BR" sz="3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OS EVENTOS AGUDOS NO REINO UNIDO</a:t>
            </a:r>
          </a:p>
        </p:txBody>
      </p:sp>
      <p:sp>
        <p:nvSpPr>
          <p:cNvPr id="28674" name="Rectangle 3"/>
          <p:cNvSpPr txBox="1">
            <a:spLocks noChangeArrowheads="1"/>
          </p:cNvSpPr>
          <p:nvPr/>
        </p:nvSpPr>
        <p:spPr bwMode="auto">
          <a:xfrm>
            <a:off x="323850" y="33670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altLang="pt-BR" sz="2000" b="1"/>
              <a:t>30% DECORRENTES DE CONDIÇÕES AGUDAS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altLang="pt-BR" sz="2000" b="1"/>
              <a:t>70% DECORRENTES DE AGUDIZAÇÕES DE CONDIÇÕES CRÔNICAS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pt-BR" altLang="pt-BR" sz="2200" b="1"/>
          </a:p>
          <a:p>
            <a:pPr>
              <a:spcBef>
                <a:spcPct val="20000"/>
              </a:spcBef>
              <a:buFontTx/>
              <a:buChar char="•"/>
            </a:pPr>
            <a:endParaRPr lang="pt-BR" altLang="pt-BR" sz="2200" b="1"/>
          </a:p>
          <a:p>
            <a:pPr>
              <a:spcBef>
                <a:spcPct val="20000"/>
              </a:spcBef>
            </a:pPr>
            <a:r>
              <a:rPr lang="pt-BR" altLang="pt-BR" b="1"/>
              <a:t>    </a:t>
            </a:r>
            <a:endParaRPr lang="pt-BR" altLang="pt-BR" sz="140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827088" y="6165850"/>
            <a:ext cx="7031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/>
              <a:t>Fonte:  Singh D. Transforming chronic care: evidence about improving care for people with long-term conditions. Birmingham, Health Services Management Centre, 2005</a:t>
            </a:r>
          </a:p>
        </p:txBody>
      </p:sp>
    </p:spTree>
    <p:extLst>
      <p:ext uri="{BB962C8B-B14F-4D97-AF65-F5344CB8AC3E}">
        <p14:creationId xmlns:p14="http://schemas.microsoft.com/office/powerpoint/2010/main" val="5157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5" y="1071563"/>
            <a:ext cx="4356100" cy="23399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760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SUBPOPULAÇÃO COM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EVENTO AGUDO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3825" y="3706813"/>
            <a:ext cx="4356100" cy="10795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760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SUBPOPULAÇÃO COM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FATORES DE RISCO LIGADOS A </a:t>
            </a:r>
            <a:r>
              <a:rPr lang="pt-BR" altLang="pt-BR" sz="1200">
                <a:latin typeface="Verdana" charset="0"/>
              </a:rPr>
              <a:t>COMPORTAMENTOS E</a:t>
            </a:r>
          </a:p>
          <a:p>
            <a:pPr eaLnBrk="1" hangingPunct="1"/>
            <a:r>
              <a:rPr lang="pt-BR" altLang="pt-BR" sz="1200">
                <a:latin typeface="Verdana" charset="0"/>
              </a:rPr>
              <a:t>ESTILOS DE VIDA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3825" y="5003800"/>
            <a:ext cx="4356100" cy="10795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760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POPULAÇÃO TOTAL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52950" y="1042988"/>
            <a:ext cx="4464050" cy="1079500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441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GESTÃO DA CONDIÇÃO DE SAÚDE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DIAGNÓSTICO E ATENDIMENTO CONFORME PROTOCOLO CLÍNICO</a:t>
            </a:r>
          </a:p>
        </p:txBody>
      </p:sp>
      <p:sp>
        <p:nvSpPr>
          <p:cNvPr id="6" name="Retângulo 5"/>
          <p:cNvSpPr/>
          <p:nvPr/>
        </p:nvSpPr>
        <p:spPr>
          <a:xfrm>
            <a:off x="4552950" y="2338388"/>
            <a:ext cx="4464050" cy="10810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990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GESTÃO DA CONDIÇÃO DE SAÚDE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CLASSIFICAÇÃO DE RISCO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52950" y="3706813"/>
            <a:ext cx="4464050" cy="10810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524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INTERVENÇÕES DE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PREVENÇÃO DAS</a:t>
            </a:r>
          </a:p>
          <a:p>
            <a:pPr eaLnBrk="1" hangingPunct="1"/>
            <a:r>
              <a:rPr lang="pt-BR" altLang="pt-BR" sz="1400">
                <a:latin typeface="Verdana" charset="0"/>
              </a:rPr>
              <a:t>CONDIÇÕES DE SAÚDE</a:t>
            </a:r>
          </a:p>
        </p:txBody>
      </p:sp>
      <p:sp>
        <p:nvSpPr>
          <p:cNvPr id="8" name="Retângulo 7"/>
          <p:cNvSpPr/>
          <p:nvPr/>
        </p:nvSpPr>
        <p:spPr>
          <a:xfrm>
            <a:off x="4552950" y="5003800"/>
            <a:ext cx="4464050" cy="10795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9000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0574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BR" altLang="pt-BR" sz="1400">
                <a:latin typeface="Verdana" charset="0"/>
              </a:rPr>
              <a:t>INTERVENÇÕES DE</a:t>
            </a:r>
          </a:p>
          <a:p>
            <a:pPr eaLnBrk="1" hangingPunct="1">
              <a:spcBef>
                <a:spcPts val="600"/>
              </a:spcBef>
            </a:pPr>
            <a:r>
              <a:rPr lang="pt-BR" altLang="pt-BR" sz="1400">
                <a:latin typeface="Verdana" charset="0"/>
              </a:rPr>
              <a:t>PROMOÇÃO DA SAÚDE</a:t>
            </a:r>
          </a:p>
        </p:txBody>
      </p:sp>
      <p:sp>
        <p:nvSpPr>
          <p:cNvPr id="33800" name="CaixaDeTexto 5"/>
          <p:cNvSpPr txBox="1">
            <a:spLocks noChangeArrowheads="1"/>
          </p:cNvSpPr>
          <p:nvPr/>
        </p:nvSpPr>
        <p:spPr bwMode="auto">
          <a:xfrm>
            <a:off x="123825" y="6372225"/>
            <a:ext cx="88217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pt-BR" altLang="pt-BR" sz="1400">
                <a:ea typeface="Verdana" charset="0"/>
              </a:rPr>
              <a:t>Fonte: Mendes E.V. O modelo de atenção aos eventos agudos. Belo Horizonte, mimeo, 2013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3825" y="179388"/>
            <a:ext cx="8821738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3000" b="1">
                <a:solidFill>
                  <a:srgbClr val="FF0000"/>
                </a:solidFill>
                <a:ea typeface="Verdana" charset="0"/>
              </a:rPr>
              <a:t>O MODELO DE ATENÇÃO AOS EVENTOS AGUDOS</a:t>
            </a:r>
          </a:p>
        </p:txBody>
      </p:sp>
      <p:graphicFrame>
        <p:nvGraphicFramePr>
          <p:cNvPr id="12" name="Diagrama 11"/>
          <p:cNvGraphicFramePr/>
          <p:nvPr/>
        </p:nvGraphicFramePr>
        <p:xfrm>
          <a:off x="2644126" y="928670"/>
          <a:ext cx="3780000" cy="53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5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 E EMERGÊNCIA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1447800"/>
            <a:ext cx="7696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charset="2"/>
              <a:buNone/>
            </a:pP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Conselho Federal de Medicina – CFM, resolução 1451/95 define:</a:t>
            </a:r>
          </a:p>
          <a:p>
            <a:pPr marL="457200" indent="-457200" eaLnBrk="1" hangingPunct="1">
              <a:lnSpc>
                <a:spcPct val="105000"/>
              </a:lnSpc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URGÊNCIA: </a:t>
            </a:r>
            <a:r>
              <a:rPr lang="pt-BR" alt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ocorrência </a:t>
            </a: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imprevista de agravo à saúde com ou sem risco potencial de vida, cujo portador necessita de assistência médica </a:t>
            </a:r>
            <a:r>
              <a:rPr lang="pt-BR" alt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imediata.</a:t>
            </a:r>
            <a:endParaRPr lang="pt-BR" altLang="pt-BR" sz="26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marL="457200" indent="-457200" algn="just" eaLnBrk="1" hangingPunct="1">
              <a:lnSpc>
                <a:spcPct val="105000"/>
              </a:lnSpc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EMERGÊNCIA: </a:t>
            </a:r>
            <a:r>
              <a:rPr lang="pt-BR" alt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constatação </a:t>
            </a: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médica de agravo à saúde que implique em risco iminente de vida , ou sofrimento intenso, exigindo, portanto, o tratamento médico </a:t>
            </a:r>
            <a:r>
              <a:rPr lang="pt-BR" altLang="pt-BR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imediato.</a:t>
            </a:r>
            <a:endParaRPr lang="pt-BR" altLang="pt-BR" sz="26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002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 E EMERGÊNCIA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8305800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pt-BR" alt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Pontos relevantes</a:t>
            </a:r>
          </a:p>
          <a:p>
            <a:pPr>
              <a:lnSpc>
                <a:spcPct val="90000"/>
              </a:lnSpc>
            </a:pPr>
            <a:endParaRPr lang="pt-BR" altLang="pt-BR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pt-BR" alt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organização das formas de acesso</a:t>
            </a:r>
          </a:p>
          <a:p>
            <a:pPr marL="457200" indent="-4572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pt-BR" alt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identificação dos casos de urgência ou emergência </a:t>
            </a:r>
          </a:p>
          <a:p>
            <a:pPr marL="457200" indent="-4572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pt-BR" alt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priorização dos casos de emergência e urgência </a:t>
            </a:r>
          </a:p>
          <a:p>
            <a:pPr marL="457200" indent="-4572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pt-BR" alt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identificação e a definição da competência dos pontos de atenção </a:t>
            </a:r>
          </a:p>
        </p:txBody>
      </p:sp>
    </p:spTree>
    <p:extLst>
      <p:ext uri="{BB962C8B-B14F-4D97-AF65-F5344CB8AC3E}">
        <p14:creationId xmlns:p14="http://schemas.microsoft.com/office/powerpoint/2010/main" val="21689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5300" y="1640257"/>
            <a:ext cx="83058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Tem como propósito</a:t>
            </a:r>
          </a:p>
          <a:p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571500" indent="-5715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identificar </a:t>
            </a:r>
            <a:r>
              <a:rPr lang="pt-BR" altLang="pt-B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 atender a demanda de forma organizada</a:t>
            </a:r>
          </a:p>
          <a:p>
            <a:pPr marL="571500" indent="-5715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viabilizar </a:t>
            </a:r>
            <a:r>
              <a:rPr lang="pt-BR" altLang="pt-B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 acesso com </a:t>
            </a:r>
            <a:r>
              <a:rPr lang="pt-BR" altLang="pt-BR" sz="36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eqüidade</a:t>
            </a:r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571500" indent="-5715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humanizar </a:t>
            </a:r>
            <a:r>
              <a:rPr lang="pt-BR" altLang="pt-B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 atendimento</a:t>
            </a:r>
          </a:p>
          <a:p>
            <a:pPr marL="571500" indent="-571500" algn="just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alcançar </a:t>
            </a:r>
            <a:r>
              <a:rPr lang="pt-BR" altLang="pt-BR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 satisfação do usuário</a:t>
            </a:r>
            <a:r>
              <a:rPr lang="pt-BR" altLang="pt-B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97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73100" y="484557"/>
            <a:ext cx="77597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 </a:t>
            </a:r>
            <a:r>
              <a:rPr lang="pt-BR" altLang="pt-BR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</a:t>
            </a:r>
            <a:r>
              <a:rPr lang="pt-BR" alt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EMERGÊNCIA CLÍNICA</a:t>
            </a:r>
            <a:endParaRPr lang="pt-BR" altLang="pt-BR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68300" y="1809750"/>
            <a:ext cx="8305800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pt-BR" alt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Identificação dos casos</a:t>
            </a:r>
          </a:p>
          <a:p>
            <a:endParaRPr lang="pt-BR" altLang="pt-BR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através </a:t>
            </a: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do gerenciamento da queixa</a:t>
            </a: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identificação </a:t>
            </a: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dos sinais de alerta = emergência - urgência</a:t>
            </a:r>
          </a:p>
        </p:txBody>
      </p:sp>
    </p:spTree>
    <p:extLst>
      <p:ext uri="{BB962C8B-B14F-4D97-AF65-F5344CB8AC3E}">
        <p14:creationId xmlns:p14="http://schemas.microsoft.com/office/powerpoint/2010/main" val="182147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 E EMERGÊNCIA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3850" y="1811338"/>
            <a:ext cx="8496300" cy="380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15000"/>
              </a:lnSpc>
              <a:buClr>
                <a:srgbClr val="00FF00"/>
              </a:buClr>
              <a:buSzPct val="105000"/>
              <a:buFont typeface="Wingdings" charset="2"/>
              <a:buNone/>
            </a:pPr>
            <a:r>
              <a:rPr lang="pt-BR" altLang="pt-BR" sz="3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Classificação de Risco – Sinais de Alerta</a:t>
            </a:r>
            <a:r>
              <a:rPr lang="pt-BR" altLang="pt-BR" sz="3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  <a:endParaRPr lang="pt-BR" altLang="pt-BR" sz="3000" b="1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 eaLnBrk="1" hangingPunct="1">
              <a:lnSpc>
                <a:spcPct val="115000"/>
              </a:lnSpc>
              <a:buClr>
                <a:srgbClr val="00FF00"/>
              </a:buClr>
              <a:buSzPct val="105000"/>
              <a:buFont typeface="Wingdings" charset="2"/>
              <a:buNone/>
            </a:pPr>
            <a:endParaRPr lang="pt-BR" altLang="pt-BR" sz="3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 eaLnBrk="1" hangingPunct="1">
              <a:lnSpc>
                <a:spcPct val="115000"/>
              </a:lnSpc>
              <a:buClr>
                <a:schemeClr val="accent1"/>
              </a:buClr>
              <a:buSzPct val="105000"/>
            </a:pPr>
            <a:r>
              <a:rPr lang="pt-BR" altLang="pt-B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altLang="pt-B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É </a:t>
            </a:r>
            <a:r>
              <a:rPr lang="pt-BR" altLang="pt-BR" sz="3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um processo dinâmico de identificação dos usuários que necessitam de tratamento imediato, de acordo com o potencial de risco, agravos à saúde ou grau de sofrimento</a:t>
            </a:r>
          </a:p>
          <a:p>
            <a:pPr algn="just" eaLnBrk="1" hangingPunct="1">
              <a:lnSpc>
                <a:spcPct val="115000"/>
              </a:lnSpc>
              <a:buClr>
                <a:schemeClr val="accent1"/>
              </a:buClr>
              <a:buSzPct val="105000"/>
              <a:buFont typeface="Wingdings" charset="2"/>
              <a:buChar char="v"/>
            </a:pPr>
            <a:endParaRPr lang="pt-BR" altLang="pt-BR" sz="3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805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95657"/>
            <a:ext cx="7772400" cy="6584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 E EMERGÊNCIA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1125538"/>
            <a:ext cx="8382000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5000"/>
              </a:lnSpc>
              <a:buClr>
                <a:srgbClr val="00FF00"/>
              </a:buClr>
              <a:buFont typeface="Wingdings" charset="2"/>
              <a:buNone/>
            </a:pP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São objetivos da classificação de risco: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Humanizar e personalizar o atendimento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Avaliar o usuário logo na sua chegada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Descongestionar as UBS, PS, PA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Reduzir o tempo para o atendimento, fazendo com que o usuário seja visto precocemente de acordo com a sua gravidade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Determinar a área de atendimento primário, devendo o usuário ser encaminhado ao setor ou ponto de atenção  adequado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Informar o tempo de espera</a:t>
            </a:r>
          </a:p>
          <a:p>
            <a:pPr marL="457200" indent="-457200" algn="just" eaLnBrk="1" hangingPunct="1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Retornar informações a usuário/familiares</a:t>
            </a: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pt-BR" altLang="pt-BR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pt-BR" altLang="pt-BR" sz="2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9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95657"/>
            <a:ext cx="7772400" cy="10013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ALGORÍTIMO PARA À ATENÇÃO </a:t>
            </a:r>
          </a:p>
          <a:p>
            <a:r>
              <a:rPr lang="pt-BR" alt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DEMANDA ESPONTÂNEA</a:t>
            </a:r>
            <a:endParaRPr lang="pt-BR" altLang="pt-B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101725" y="1349375"/>
            <a:ext cx="683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CIDADÃO PROCURA A UAPS POR DEMANDA ESPONTÂNEA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284663" y="1755775"/>
            <a:ext cx="0" cy="2873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348038" y="1971675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284663" y="2260600"/>
            <a:ext cx="0" cy="2873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27313" y="2547938"/>
            <a:ext cx="323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CLASSIFICAÇÃO DE RISCO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284663" y="2908300"/>
            <a:ext cx="0" cy="2873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28588" y="3053556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EMERGÊNCIA</a:t>
            </a:r>
            <a:r>
              <a:rPr lang="en-US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692275" y="3556000"/>
            <a:ext cx="0" cy="2873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4787900" y="3556000"/>
            <a:ext cx="0" cy="2873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79388" y="3484563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VERMELHO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93675" y="3916363"/>
            <a:ext cx="2076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SUPORTE </a:t>
            </a:r>
          </a:p>
          <a:p>
            <a:pPr algn="ctr" eaLnBrk="1" hangingPunct="1"/>
            <a:r>
              <a:rPr lang="pt-BR" alt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BÁSICO</a:t>
            </a:r>
          </a:p>
          <a:p>
            <a:pPr algn="ctr" eaLnBrk="1" hangingPunct="1"/>
            <a:r>
              <a:rPr lang="pt-BR" alt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 VIDA - UAPS </a:t>
            </a:r>
            <a:endParaRPr lang="en-US" altLang="pt-BR" sz="1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1619250" y="4851400"/>
            <a:ext cx="0" cy="2873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900113" y="5140325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SAMU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1619250" y="5500688"/>
            <a:ext cx="0" cy="2873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1187450" y="586105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P.S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699118" y="3798338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BR" alt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URGÊNCIA</a:t>
            </a:r>
            <a:r>
              <a:rPr lang="en-US" altLang="pt-BR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627681" y="4158700"/>
            <a:ext cx="0" cy="287338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4951656" y="4158700"/>
            <a:ext cx="0" cy="287338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330693" y="4519063"/>
            <a:ext cx="26209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URGÊNCIA </a:t>
            </a:r>
          </a:p>
          <a:p>
            <a:pPr algn="ctr">
              <a:defRPr/>
            </a:pPr>
            <a:r>
              <a:rPr lang="pt-BR" sz="1800" b="1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MAIOR </a:t>
            </a:r>
          </a:p>
          <a:p>
            <a:pPr algn="ctr">
              <a:defRPr/>
            </a:pPr>
            <a:r>
              <a:rPr lang="pt-BR" sz="1800" b="1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(AMARELO)</a:t>
            </a:r>
            <a:endParaRPr lang="en-US" sz="1800" b="1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627681" y="5382663"/>
            <a:ext cx="0" cy="287337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3129206" y="5743025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SAMU</a:t>
            </a:r>
            <a:endParaRPr lang="en-US" sz="1800" b="1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3627681" y="6103388"/>
            <a:ext cx="0" cy="287337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421306" y="639072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P.A</a:t>
            </a:r>
            <a:endParaRPr lang="en-US" sz="1800" b="1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5021873" y="5382663"/>
            <a:ext cx="0" cy="2873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4275381" y="4447625"/>
            <a:ext cx="1466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URGÊNCIA </a:t>
            </a:r>
          </a:p>
          <a:p>
            <a:pPr algn="ctr">
              <a:defRPr/>
            </a:pPr>
            <a:r>
              <a:rPr lang="pt-BR" sz="1800" b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MENOR </a:t>
            </a:r>
          </a:p>
          <a:p>
            <a:pPr algn="ctr">
              <a:defRPr/>
            </a:pPr>
            <a:r>
              <a:rPr lang="pt-BR" sz="1800" b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(VERDE)</a:t>
            </a:r>
            <a:endParaRPr lang="en-US" sz="1800" b="1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4202356" y="5671588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PRIORIDADE </a:t>
            </a:r>
          </a:p>
          <a:p>
            <a:pPr algn="ctr">
              <a:defRPr/>
            </a:pPr>
            <a:r>
              <a:rPr lang="pt-BR" sz="1800" b="1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UAPS</a:t>
            </a:r>
            <a:endParaRPr lang="en-US" sz="1800" b="1">
              <a:solidFill>
                <a:srgbClr val="0099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3338756" y="4158700"/>
            <a:ext cx="4824412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7235825" y="4203700"/>
            <a:ext cx="0" cy="28733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6443663" y="4492625"/>
            <a:ext cx="2543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ELETIVO (AZUL)</a:t>
            </a:r>
            <a:endParaRPr lang="en-US" sz="1800" b="1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7235825" y="4851400"/>
            <a:ext cx="0" cy="28733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stealth" w="med" len="med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6732588" y="51403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800" b="1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AGENDAMENTO </a:t>
            </a:r>
          </a:p>
          <a:p>
            <a:pPr algn="ctr">
              <a:defRPr/>
            </a:pPr>
            <a:r>
              <a:rPr lang="pt-BR" sz="1800" b="1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</a:rPr>
              <a:t>UAPS</a:t>
            </a:r>
            <a:endParaRPr lang="en-US" sz="1800" b="1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1692275" y="3556000"/>
            <a:ext cx="4824413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4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2900" y="363835"/>
            <a:ext cx="8420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buClr>
                <a:schemeClr val="accent1"/>
              </a:buClr>
            </a:pPr>
            <a:r>
              <a:rPr lang="pt-BR" alt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ACOLHIMENTO COM CLASSIFICAÇÃO DE RISCO DA POLÍTICA NACIONAL DE HUMANIZAÇÃO / MS</a:t>
            </a:r>
            <a:endParaRPr lang="pt-BR" altLang="pt-BR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5601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99" y="1194832"/>
            <a:ext cx="5759655" cy="58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D3CE95E8-2784-4438-9160-1CB3CF5C3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274" y="1397000"/>
            <a:ext cx="4765326" cy="528270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9137" y="268657"/>
            <a:ext cx="8483600" cy="10013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FLUXOGRAMA PARA O ATENDIMENTO DA DEMANDA ESPONT</a:t>
            </a:r>
            <a:r>
              <a:rPr lang="pt-BR" alt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ÂNEA NA APS </a:t>
            </a:r>
            <a:r>
              <a:rPr lang="pt-BR" altLang="pt-BR" sz="2800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(MS/CAB </a:t>
            </a:r>
            <a:r>
              <a:rPr lang="pt-BR" alt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28)</a:t>
            </a:r>
            <a:endParaRPr lang="pt-BR" altLang="pt-B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9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D3CE95E8-2784-4438-9160-1CB3CF5C32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0" t="1965" r="3625" b="51096"/>
          <a:stretch/>
        </p:blipFill>
        <p:spPr>
          <a:xfrm>
            <a:off x="0" y="711200"/>
            <a:ext cx="909728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3CE95E8-2784-4438-9160-1CB3CF5C32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872"/>
          <a:stretch/>
        </p:blipFill>
        <p:spPr>
          <a:xfrm>
            <a:off x="0" y="787400"/>
            <a:ext cx="91440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txBody>
          <a:bodyPr rIns="396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0340" algn="r">
              <a:spcAft>
                <a:spcPts val="0"/>
              </a:spcAft>
            </a:pPr>
            <a:endParaRPr lang="pt-BR" sz="96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340" algn="r">
              <a:spcAft>
                <a:spcPts val="0"/>
              </a:spcAft>
            </a:pPr>
            <a:endParaRPr lang="pt-BR" sz="96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340" algn="r">
              <a:spcAft>
                <a:spcPts val="0"/>
              </a:spcAft>
            </a:pPr>
            <a:endParaRPr lang="pt-BR" sz="66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340" algn="r">
              <a:spcAft>
                <a:spcPts val="0"/>
              </a:spcAft>
            </a:pPr>
            <a:r>
              <a:rPr lang="pt-BR" sz="540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Obrigada!</a:t>
            </a:r>
            <a:endParaRPr lang="pt-BR" sz="54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6400" y="1865313"/>
            <a:ext cx="83058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Tem como objetivo</a:t>
            </a:r>
          </a:p>
          <a:p>
            <a:pPr algn="just"/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just">
              <a:buClr>
                <a:schemeClr val="accent1"/>
              </a:buClr>
            </a:pP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</a:t>
            </a: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eceber</a:t>
            </a: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escutar e oferecer uma atenção oportuna, eficaz, segura e ética aos </a:t>
            </a: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cidadãos.</a:t>
            </a:r>
            <a:endParaRPr lang="pt-BR" altLang="pt-BR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7801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7219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721943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83058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 o trabalho em equipe</a:t>
            </a:r>
          </a:p>
          <a:p>
            <a:endParaRPr lang="pt-BR" altLang="pt-B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Integralidade </a:t>
            </a: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das ações</a:t>
            </a: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Coordenação </a:t>
            </a: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 cuidado</a:t>
            </a:r>
          </a:p>
          <a:p>
            <a:pPr>
              <a:buClr>
                <a:srgbClr val="00FF00"/>
              </a:buClr>
              <a:buFont typeface="Wingdings" charset="2"/>
              <a:buNone/>
            </a:pPr>
            <a:endParaRPr lang="pt-BR" altLang="pt-BR" sz="4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>
              <a:buClr>
                <a:srgbClr val="00FF00"/>
              </a:buClr>
              <a:buFont typeface="Wingdings" charset="2"/>
              <a:buNone/>
            </a:pPr>
            <a:r>
              <a:rPr lang="pt-BR" altLang="pt-B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Comprometimento </a:t>
            </a:r>
            <a:r>
              <a:rPr lang="pt-BR" alt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 toda a equipe de saúde</a:t>
            </a:r>
          </a:p>
        </p:txBody>
      </p:sp>
    </p:spTree>
    <p:extLst>
      <p:ext uri="{BB962C8B-B14F-4D97-AF65-F5344CB8AC3E}">
        <p14:creationId xmlns:p14="http://schemas.microsoft.com/office/powerpoint/2010/main" val="12191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414338"/>
            <a:ext cx="86868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FÓRMULA DO 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304800" y="1622425"/>
            <a:ext cx="8610600" cy="367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pt-BR" alt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 = (</a:t>
            </a:r>
            <a:r>
              <a:rPr lang="pt-BR" altLang="pt-BR" sz="4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</a:t>
            </a:r>
            <a:r>
              <a:rPr lang="pt-BR" altLang="pt-BR" sz="4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pt-BR" altLang="pt-BR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+ </a:t>
            </a:r>
            <a:r>
              <a:rPr lang="pt-BR" altLang="pt-BR" sz="40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At</a:t>
            </a:r>
            <a:r>
              <a:rPr lang="pt-BR" alt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r>
              <a:rPr lang="pt-BR" altLang="pt-BR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pt-BR" altLang="pt-BR" sz="40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</a:t>
            </a:r>
          </a:p>
          <a:p>
            <a:pPr marL="571500" indent="-57150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Acolhimento</a:t>
            </a:r>
            <a:endParaRPr lang="pt-BR" altLang="pt-BR" sz="3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571500" indent="-57150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Acessibilidade</a:t>
            </a:r>
            <a:r>
              <a:rPr lang="pt-BR" altLang="pt-BR" sz="3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elemento estrutural</a:t>
            </a:r>
          </a:p>
          <a:p>
            <a:pPr marL="571500" indent="-57150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Atendimento</a:t>
            </a:r>
            <a:r>
              <a:rPr lang="pt-BR" altLang="pt-BR" sz="36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elemento processual</a:t>
            </a:r>
            <a:r>
              <a:rPr lang="pt-BR" altLang="pt-BR" sz="3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</a:p>
          <a:p>
            <a:pPr marL="571500" indent="-57150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</a:t>
            </a:r>
            <a:r>
              <a:rPr lang="pt-BR" altLang="pt-BR" sz="36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humanização</a:t>
            </a:r>
          </a:p>
        </p:txBody>
      </p:sp>
    </p:spTree>
    <p:extLst>
      <p:ext uri="{BB962C8B-B14F-4D97-AF65-F5344CB8AC3E}">
        <p14:creationId xmlns:p14="http://schemas.microsoft.com/office/powerpoint/2010/main" val="16390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8610600" cy="428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Acessibilidade:</a:t>
            </a:r>
          </a:p>
          <a:p>
            <a:pPr marL="571500" indent="-571500" eaLnBrk="0" hangingPunct="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Disponibilidade</a:t>
            </a:r>
          </a:p>
          <a:p>
            <a:pPr marL="571500" indent="-571500" eaLnBrk="0" hangingPunct="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Comodidade</a:t>
            </a:r>
          </a:p>
          <a:p>
            <a:pPr marL="571500" indent="-571500" eaLnBrk="0" hangingPunct="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Custo</a:t>
            </a:r>
          </a:p>
          <a:p>
            <a:pPr marL="571500" indent="-571500" eaLnBrk="0" hangingPunct="0">
              <a:lnSpc>
                <a:spcPct val="125000"/>
              </a:lnSpc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Aceitabilidade </a:t>
            </a:r>
          </a:p>
          <a:p>
            <a:pPr eaLnBrk="0" hangingPunct="0">
              <a:lnSpc>
                <a:spcPct val="125000"/>
              </a:lnSpc>
              <a:buClr>
                <a:srgbClr val="00FF00"/>
              </a:buClr>
              <a:buFont typeface="Wingdings" charset="0"/>
              <a:buNone/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</a:rPr>
              <a:t>(PENCHANSKY e THOMAS, 1981)</a:t>
            </a:r>
          </a:p>
        </p:txBody>
      </p:sp>
    </p:spTree>
    <p:extLst>
      <p:ext uri="{BB962C8B-B14F-4D97-AF65-F5344CB8AC3E}">
        <p14:creationId xmlns:p14="http://schemas.microsoft.com/office/powerpoint/2010/main" val="14286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1714500"/>
            <a:ext cx="8610600" cy="403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15000"/>
              </a:lnSpc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Atendimento:</a:t>
            </a:r>
          </a:p>
          <a:p>
            <a:pPr marL="457200" indent="-457200">
              <a:lnSpc>
                <a:spcPct val="11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Responsabilidade</a:t>
            </a:r>
          </a:p>
          <a:p>
            <a:pPr marL="457200" indent="-457200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Reconhecimento do problema</a:t>
            </a:r>
          </a:p>
          <a:p>
            <a:pPr marL="457200" indent="-457200">
              <a:lnSpc>
                <a:spcPct val="105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Identificação e proteção  ao cidadão/família em risco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Comunicação entre profissional/equipe e usuário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Continuidade pessoal - vínculo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Qualidade da atenção clínica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Registros adequados - prontuário</a:t>
            </a:r>
            <a:endParaRPr lang="pt-BR" altLang="pt-BR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105000"/>
              </a:lnSpc>
              <a:buClr>
                <a:srgbClr val="00FF00"/>
              </a:buClr>
              <a:buFont typeface="Wingdings" charset="2"/>
              <a:buNone/>
            </a:pPr>
            <a:r>
              <a:rPr lang="pt-BR" altLang="pt-B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	</a:t>
            </a:r>
            <a:r>
              <a:rPr lang="pt-BR" altLang="pt-BR" sz="1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(STARFIELD, 1998)</a:t>
            </a:r>
          </a:p>
        </p:txBody>
      </p:sp>
    </p:spTree>
    <p:extLst>
      <p:ext uri="{BB962C8B-B14F-4D97-AF65-F5344CB8AC3E}">
        <p14:creationId xmlns:p14="http://schemas.microsoft.com/office/powerpoint/2010/main" val="1424125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1435100"/>
            <a:ext cx="86106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É o serviço realizado por pessoas, para pessoas</a:t>
            </a: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65000"/>
              </a:lnSpc>
              <a:buClr>
                <a:srgbClr val="00FF00"/>
              </a:buClr>
              <a:buFont typeface="Wingdings" charset="2"/>
              <a:buNone/>
            </a:pPr>
            <a:endParaRPr lang="pt-BR" altLang="pt-BR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Clr>
                <a:srgbClr val="00FF00"/>
              </a:buClr>
              <a:buFont typeface="Wingdings" charset="2"/>
              <a:buNone/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Desenvolvimento de competência: </a:t>
            </a: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técnica</a:t>
            </a: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 comunicação</a:t>
            </a:r>
          </a:p>
          <a:p>
            <a:pPr marL="571500" indent="-571500"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 relacionamento</a:t>
            </a:r>
          </a:p>
        </p:txBody>
      </p:sp>
    </p:spTree>
    <p:extLst>
      <p:ext uri="{BB962C8B-B14F-4D97-AF65-F5344CB8AC3E}">
        <p14:creationId xmlns:p14="http://schemas.microsoft.com/office/powerpoint/2010/main" val="3257729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509957"/>
            <a:ext cx="7772400" cy="1143000"/>
          </a:xfrm>
          <a:prstGeom prst="rect">
            <a:avLst/>
          </a:prstGeom>
          <a:effectLst>
            <a:outerShdw blurRad="63500" dist="38099" dir="2700000" algn="ctr" rotWithShape="0">
              <a:srgbClr val="FFFFFF">
                <a:alpha val="74998"/>
              </a:srgbClr>
            </a:outerShdw>
          </a:effectLst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ACOLHIMENTO</a:t>
            </a:r>
            <a:endParaRPr lang="pt-BR" altLang="pt-BR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733550"/>
            <a:ext cx="8915400" cy="335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pt-BR" alt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Organizar as formas de acesso:</a:t>
            </a:r>
          </a:p>
          <a:p>
            <a:pPr>
              <a:lnSpc>
                <a:spcPct val="120000"/>
              </a:lnSpc>
            </a:pPr>
            <a:endParaRPr lang="pt-BR" altLang="pt-BR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endParaRPr lang="pt-BR" altLang="pt-BR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Atenção à demanda programada</a:t>
            </a:r>
          </a:p>
          <a:p>
            <a:pPr marL="571500" indent="-571500">
              <a:lnSpc>
                <a:spcPct val="110000"/>
              </a:lnSpc>
              <a:buClr>
                <a:schemeClr val="accent1"/>
              </a:buClr>
              <a:buFont typeface="Arial" charset="0"/>
              <a:buChar char="•"/>
            </a:pPr>
            <a:r>
              <a:rPr lang="pt-BR" alt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Atenção à demanda espontânea</a:t>
            </a:r>
          </a:p>
        </p:txBody>
      </p:sp>
    </p:spTree>
    <p:extLst>
      <p:ext uri="{BB962C8B-B14F-4D97-AF65-F5344CB8AC3E}">
        <p14:creationId xmlns:p14="http://schemas.microsoft.com/office/powerpoint/2010/main" val="321702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998</Words>
  <Application>Microsoft Macintosh PowerPoint</Application>
  <PresentationFormat>Apresentação na tela (4:3)</PresentationFormat>
  <Paragraphs>217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Cambria</vt:lpstr>
      <vt:lpstr>ＭＳ Ｐゴシック</vt:lpstr>
      <vt:lpstr>Trebuchet MS</vt:lpstr>
      <vt:lpstr>Arial</vt:lpstr>
      <vt:lpstr>Calibri</vt:lpstr>
      <vt:lpstr>Times New Roman</vt:lpstr>
      <vt:lpstr>Verdana</vt:lpstr>
      <vt:lpstr>Wingdings</vt:lpstr>
      <vt:lpstr>Office Theme</vt:lpstr>
      <vt:lpstr>O ACOLHIMENTO COM CLASSIFICAÇÃO DE RISCO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OS EVENTOS AGUDOS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ORGANIZAÇÃO DA ATENÇÃO A SAÚDE BUCAL EM TAUÁ - CE</dc:title>
  <dc:creator>Rubia Pereira Barra</dc:creator>
  <cp:lastModifiedBy>Rubia Barra</cp:lastModifiedBy>
  <cp:revision>34</cp:revision>
  <dcterms:created xsi:type="dcterms:W3CDTF">2012-01-01T00:14:21Z</dcterms:created>
  <dcterms:modified xsi:type="dcterms:W3CDTF">2017-09-22T17:33:32Z</dcterms:modified>
</cp:coreProperties>
</file>